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7" r:id="rId4"/>
    <p:sldId id="258" r:id="rId5"/>
    <p:sldId id="259" r:id="rId6"/>
    <p:sldId id="260" r:id="rId7"/>
    <p:sldId id="261" r:id="rId8"/>
    <p:sldId id="262" r:id="rId9"/>
    <p:sldId id="263" r:id="rId10"/>
    <p:sldId id="264" r:id="rId11"/>
    <p:sldId id="265"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751EEF-4B24-41ED-97DF-9CBBF21DF90B}"/>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fr-FR"/>
          </a:p>
        </p:txBody>
      </p:sp>
      <p:sp>
        <p:nvSpPr>
          <p:cNvPr id="3" name="Alt Başlık 2">
            <a:extLst>
              <a:ext uri="{FF2B5EF4-FFF2-40B4-BE49-F238E27FC236}">
                <a16:creationId xmlns:a16="http://schemas.microsoft.com/office/drawing/2014/main" id="{F104FC29-BF2B-49CE-A87E-65ABADC5E3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fr-FR"/>
          </a:p>
        </p:txBody>
      </p:sp>
      <p:sp>
        <p:nvSpPr>
          <p:cNvPr id="4" name="Veri Yer Tutucusu 3">
            <a:extLst>
              <a:ext uri="{FF2B5EF4-FFF2-40B4-BE49-F238E27FC236}">
                <a16:creationId xmlns:a16="http://schemas.microsoft.com/office/drawing/2014/main" id="{3EE2160D-B363-48F1-AF35-D3EB65A53C56}"/>
              </a:ext>
            </a:extLst>
          </p:cNvPr>
          <p:cNvSpPr>
            <a:spLocks noGrp="1"/>
          </p:cNvSpPr>
          <p:nvPr>
            <p:ph type="dt" sz="half" idx="10"/>
          </p:nvPr>
        </p:nvSpPr>
        <p:spPr/>
        <p:txBody>
          <a:bodyPr/>
          <a:lstStyle/>
          <a:p>
            <a:fld id="{146501B3-3464-4542-9528-F313C22836A6}" type="datetimeFigureOut">
              <a:rPr lang="fr-FR" smtClean="0"/>
              <a:t>01/12/2019</a:t>
            </a:fld>
            <a:endParaRPr lang="fr-FR" dirty="0"/>
          </a:p>
        </p:txBody>
      </p:sp>
      <p:sp>
        <p:nvSpPr>
          <p:cNvPr id="5" name="Alt Bilgi Yer Tutucusu 4">
            <a:extLst>
              <a:ext uri="{FF2B5EF4-FFF2-40B4-BE49-F238E27FC236}">
                <a16:creationId xmlns:a16="http://schemas.microsoft.com/office/drawing/2014/main" id="{504F153C-2369-4E8C-866E-B8E05D9E9007}"/>
              </a:ext>
            </a:extLst>
          </p:cNvPr>
          <p:cNvSpPr>
            <a:spLocks noGrp="1"/>
          </p:cNvSpPr>
          <p:nvPr>
            <p:ph type="ftr" sz="quarter" idx="11"/>
          </p:nvPr>
        </p:nvSpPr>
        <p:spPr/>
        <p:txBody>
          <a:bodyPr/>
          <a:lstStyle/>
          <a:p>
            <a:endParaRPr lang="fr-FR" dirty="0"/>
          </a:p>
        </p:txBody>
      </p:sp>
      <p:sp>
        <p:nvSpPr>
          <p:cNvPr id="6" name="Slayt Numarası Yer Tutucusu 5">
            <a:extLst>
              <a:ext uri="{FF2B5EF4-FFF2-40B4-BE49-F238E27FC236}">
                <a16:creationId xmlns:a16="http://schemas.microsoft.com/office/drawing/2014/main" id="{D535AA01-A7E3-4350-B23E-D2B0B7940463}"/>
              </a:ext>
            </a:extLst>
          </p:cNvPr>
          <p:cNvSpPr>
            <a:spLocks noGrp="1"/>
          </p:cNvSpPr>
          <p:nvPr>
            <p:ph type="sldNum" sz="quarter" idx="12"/>
          </p:nvPr>
        </p:nvSpPr>
        <p:spPr/>
        <p:txBody>
          <a:bodyPr/>
          <a:lstStyle/>
          <a:p>
            <a:fld id="{D226A655-5661-430E-B010-A50DA7572A37}" type="slidenum">
              <a:rPr lang="fr-FR" smtClean="0"/>
              <a:t>‹#›</a:t>
            </a:fld>
            <a:endParaRPr lang="fr-FR" dirty="0"/>
          </a:p>
        </p:txBody>
      </p:sp>
    </p:spTree>
    <p:extLst>
      <p:ext uri="{BB962C8B-B14F-4D97-AF65-F5344CB8AC3E}">
        <p14:creationId xmlns:p14="http://schemas.microsoft.com/office/powerpoint/2010/main" val="854113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37B35F4-DB7A-48E9-80D5-B328BA1F5180}"/>
              </a:ext>
            </a:extLst>
          </p:cNvPr>
          <p:cNvSpPr>
            <a:spLocks noGrp="1"/>
          </p:cNvSpPr>
          <p:nvPr>
            <p:ph type="title"/>
          </p:nvPr>
        </p:nvSpPr>
        <p:spPr/>
        <p:txBody>
          <a:bodyPr/>
          <a:lstStyle/>
          <a:p>
            <a:r>
              <a:rPr lang="tr-TR"/>
              <a:t>Asıl başlık stilini düzenlemek için tıklayın</a:t>
            </a:r>
            <a:endParaRPr lang="fr-FR"/>
          </a:p>
        </p:txBody>
      </p:sp>
      <p:sp>
        <p:nvSpPr>
          <p:cNvPr id="3" name="İçerik Yer Tutucusu 2">
            <a:extLst>
              <a:ext uri="{FF2B5EF4-FFF2-40B4-BE49-F238E27FC236}">
                <a16:creationId xmlns:a16="http://schemas.microsoft.com/office/drawing/2014/main" id="{21585D4E-A3A8-4D36-9DFD-6B8564F742D3}"/>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531D89C5-FB66-40D9-B6BB-A992F69CAF22}"/>
              </a:ext>
            </a:extLst>
          </p:cNvPr>
          <p:cNvSpPr>
            <a:spLocks noGrp="1"/>
          </p:cNvSpPr>
          <p:nvPr>
            <p:ph type="dt" sz="half" idx="10"/>
          </p:nvPr>
        </p:nvSpPr>
        <p:spPr/>
        <p:txBody>
          <a:bodyPr/>
          <a:lstStyle/>
          <a:p>
            <a:fld id="{146501B3-3464-4542-9528-F313C22836A6}" type="datetimeFigureOut">
              <a:rPr lang="fr-FR" smtClean="0"/>
              <a:t>01/12/2019</a:t>
            </a:fld>
            <a:endParaRPr lang="fr-FR" dirty="0"/>
          </a:p>
        </p:txBody>
      </p:sp>
      <p:sp>
        <p:nvSpPr>
          <p:cNvPr id="5" name="Alt Bilgi Yer Tutucusu 4">
            <a:extLst>
              <a:ext uri="{FF2B5EF4-FFF2-40B4-BE49-F238E27FC236}">
                <a16:creationId xmlns:a16="http://schemas.microsoft.com/office/drawing/2014/main" id="{7E1FFCE8-A9EB-4DBE-AFAA-EAC842420272}"/>
              </a:ext>
            </a:extLst>
          </p:cNvPr>
          <p:cNvSpPr>
            <a:spLocks noGrp="1"/>
          </p:cNvSpPr>
          <p:nvPr>
            <p:ph type="ftr" sz="quarter" idx="11"/>
          </p:nvPr>
        </p:nvSpPr>
        <p:spPr/>
        <p:txBody>
          <a:bodyPr/>
          <a:lstStyle/>
          <a:p>
            <a:endParaRPr lang="fr-FR" dirty="0"/>
          </a:p>
        </p:txBody>
      </p:sp>
      <p:sp>
        <p:nvSpPr>
          <p:cNvPr id="6" name="Slayt Numarası Yer Tutucusu 5">
            <a:extLst>
              <a:ext uri="{FF2B5EF4-FFF2-40B4-BE49-F238E27FC236}">
                <a16:creationId xmlns:a16="http://schemas.microsoft.com/office/drawing/2014/main" id="{8B1E1113-86EF-40F4-8264-F2331A62D091}"/>
              </a:ext>
            </a:extLst>
          </p:cNvPr>
          <p:cNvSpPr>
            <a:spLocks noGrp="1"/>
          </p:cNvSpPr>
          <p:nvPr>
            <p:ph type="sldNum" sz="quarter" idx="12"/>
          </p:nvPr>
        </p:nvSpPr>
        <p:spPr/>
        <p:txBody>
          <a:bodyPr/>
          <a:lstStyle/>
          <a:p>
            <a:fld id="{D226A655-5661-430E-B010-A50DA7572A37}" type="slidenum">
              <a:rPr lang="fr-FR" smtClean="0"/>
              <a:t>‹#›</a:t>
            </a:fld>
            <a:endParaRPr lang="fr-FR" dirty="0"/>
          </a:p>
        </p:txBody>
      </p:sp>
    </p:spTree>
    <p:extLst>
      <p:ext uri="{BB962C8B-B14F-4D97-AF65-F5344CB8AC3E}">
        <p14:creationId xmlns:p14="http://schemas.microsoft.com/office/powerpoint/2010/main" val="1959071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23CD945-20E8-4AA5-B20B-CD508BA66345}"/>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fr-FR"/>
          </a:p>
        </p:txBody>
      </p:sp>
      <p:sp>
        <p:nvSpPr>
          <p:cNvPr id="3" name="Metin Yer Tutucusu 2">
            <a:extLst>
              <a:ext uri="{FF2B5EF4-FFF2-40B4-BE49-F238E27FC236}">
                <a16:creationId xmlns:a16="http://schemas.microsoft.com/office/drawing/2014/main" id="{A4153F56-224B-4871-842D-235000F4B4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37697695-BB1D-4EFA-9B18-7145B87DDD59}"/>
              </a:ext>
            </a:extLst>
          </p:cNvPr>
          <p:cNvSpPr>
            <a:spLocks noGrp="1"/>
          </p:cNvSpPr>
          <p:nvPr>
            <p:ph type="dt" sz="half" idx="10"/>
          </p:nvPr>
        </p:nvSpPr>
        <p:spPr/>
        <p:txBody>
          <a:bodyPr/>
          <a:lstStyle/>
          <a:p>
            <a:fld id="{146501B3-3464-4542-9528-F313C22836A6}" type="datetimeFigureOut">
              <a:rPr lang="fr-FR" smtClean="0"/>
              <a:t>01/12/2019</a:t>
            </a:fld>
            <a:endParaRPr lang="fr-FR" dirty="0"/>
          </a:p>
        </p:txBody>
      </p:sp>
      <p:sp>
        <p:nvSpPr>
          <p:cNvPr id="5" name="Alt Bilgi Yer Tutucusu 4">
            <a:extLst>
              <a:ext uri="{FF2B5EF4-FFF2-40B4-BE49-F238E27FC236}">
                <a16:creationId xmlns:a16="http://schemas.microsoft.com/office/drawing/2014/main" id="{4FD398D3-4484-43BC-9452-E99184835875}"/>
              </a:ext>
            </a:extLst>
          </p:cNvPr>
          <p:cNvSpPr>
            <a:spLocks noGrp="1"/>
          </p:cNvSpPr>
          <p:nvPr>
            <p:ph type="ftr" sz="quarter" idx="11"/>
          </p:nvPr>
        </p:nvSpPr>
        <p:spPr/>
        <p:txBody>
          <a:bodyPr/>
          <a:lstStyle/>
          <a:p>
            <a:endParaRPr lang="fr-FR" dirty="0"/>
          </a:p>
        </p:txBody>
      </p:sp>
      <p:sp>
        <p:nvSpPr>
          <p:cNvPr id="6" name="Slayt Numarası Yer Tutucusu 5">
            <a:extLst>
              <a:ext uri="{FF2B5EF4-FFF2-40B4-BE49-F238E27FC236}">
                <a16:creationId xmlns:a16="http://schemas.microsoft.com/office/drawing/2014/main" id="{54AE7C8D-C7A7-427A-BC04-3667D25F004F}"/>
              </a:ext>
            </a:extLst>
          </p:cNvPr>
          <p:cNvSpPr>
            <a:spLocks noGrp="1"/>
          </p:cNvSpPr>
          <p:nvPr>
            <p:ph type="sldNum" sz="quarter" idx="12"/>
          </p:nvPr>
        </p:nvSpPr>
        <p:spPr/>
        <p:txBody>
          <a:bodyPr/>
          <a:lstStyle/>
          <a:p>
            <a:fld id="{D226A655-5661-430E-B010-A50DA7572A37}" type="slidenum">
              <a:rPr lang="fr-FR" smtClean="0"/>
              <a:t>‹#›</a:t>
            </a:fld>
            <a:endParaRPr lang="fr-FR" dirty="0"/>
          </a:p>
        </p:txBody>
      </p:sp>
    </p:spTree>
    <p:extLst>
      <p:ext uri="{BB962C8B-B14F-4D97-AF65-F5344CB8AC3E}">
        <p14:creationId xmlns:p14="http://schemas.microsoft.com/office/powerpoint/2010/main" val="672099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98FB792-2A93-4A97-8042-AFA28E0F84A7}"/>
              </a:ext>
            </a:extLst>
          </p:cNvPr>
          <p:cNvSpPr>
            <a:spLocks noGrp="1"/>
          </p:cNvSpPr>
          <p:nvPr>
            <p:ph type="title"/>
          </p:nvPr>
        </p:nvSpPr>
        <p:spPr/>
        <p:txBody>
          <a:bodyPr/>
          <a:lstStyle/>
          <a:p>
            <a:r>
              <a:rPr lang="tr-TR"/>
              <a:t>Asıl başlık stilini düzenlemek için tıklayın</a:t>
            </a:r>
            <a:endParaRPr lang="fr-FR"/>
          </a:p>
        </p:txBody>
      </p:sp>
      <p:sp>
        <p:nvSpPr>
          <p:cNvPr id="3" name="İçerik Yer Tutucusu 2">
            <a:extLst>
              <a:ext uri="{FF2B5EF4-FFF2-40B4-BE49-F238E27FC236}">
                <a16:creationId xmlns:a16="http://schemas.microsoft.com/office/drawing/2014/main" id="{DEC79A14-4FC9-4A8E-B517-7B3A07DA0A7F}"/>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İçerik Yer Tutucusu 3">
            <a:extLst>
              <a:ext uri="{FF2B5EF4-FFF2-40B4-BE49-F238E27FC236}">
                <a16:creationId xmlns:a16="http://schemas.microsoft.com/office/drawing/2014/main" id="{2699FFBE-3495-47ED-B149-585AAAB2A0F8}"/>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5" name="Veri Yer Tutucusu 4">
            <a:extLst>
              <a:ext uri="{FF2B5EF4-FFF2-40B4-BE49-F238E27FC236}">
                <a16:creationId xmlns:a16="http://schemas.microsoft.com/office/drawing/2014/main" id="{57D3CF2D-05AD-47DA-90BC-BD306F65F79C}"/>
              </a:ext>
            </a:extLst>
          </p:cNvPr>
          <p:cNvSpPr>
            <a:spLocks noGrp="1"/>
          </p:cNvSpPr>
          <p:nvPr>
            <p:ph type="dt" sz="half" idx="10"/>
          </p:nvPr>
        </p:nvSpPr>
        <p:spPr/>
        <p:txBody>
          <a:bodyPr/>
          <a:lstStyle/>
          <a:p>
            <a:fld id="{146501B3-3464-4542-9528-F313C22836A6}" type="datetimeFigureOut">
              <a:rPr lang="fr-FR" smtClean="0"/>
              <a:t>01/12/2019</a:t>
            </a:fld>
            <a:endParaRPr lang="fr-FR" dirty="0"/>
          </a:p>
        </p:txBody>
      </p:sp>
      <p:sp>
        <p:nvSpPr>
          <p:cNvPr id="6" name="Alt Bilgi Yer Tutucusu 5">
            <a:extLst>
              <a:ext uri="{FF2B5EF4-FFF2-40B4-BE49-F238E27FC236}">
                <a16:creationId xmlns:a16="http://schemas.microsoft.com/office/drawing/2014/main" id="{40355D33-6F39-4793-9C18-9867927AB751}"/>
              </a:ext>
            </a:extLst>
          </p:cNvPr>
          <p:cNvSpPr>
            <a:spLocks noGrp="1"/>
          </p:cNvSpPr>
          <p:nvPr>
            <p:ph type="ftr" sz="quarter" idx="11"/>
          </p:nvPr>
        </p:nvSpPr>
        <p:spPr/>
        <p:txBody>
          <a:bodyPr/>
          <a:lstStyle/>
          <a:p>
            <a:endParaRPr lang="fr-FR" dirty="0"/>
          </a:p>
        </p:txBody>
      </p:sp>
      <p:sp>
        <p:nvSpPr>
          <p:cNvPr id="7" name="Slayt Numarası Yer Tutucusu 6">
            <a:extLst>
              <a:ext uri="{FF2B5EF4-FFF2-40B4-BE49-F238E27FC236}">
                <a16:creationId xmlns:a16="http://schemas.microsoft.com/office/drawing/2014/main" id="{FDFD983B-95DE-40B7-8460-95D75530C9CC}"/>
              </a:ext>
            </a:extLst>
          </p:cNvPr>
          <p:cNvSpPr>
            <a:spLocks noGrp="1"/>
          </p:cNvSpPr>
          <p:nvPr>
            <p:ph type="sldNum" sz="quarter" idx="12"/>
          </p:nvPr>
        </p:nvSpPr>
        <p:spPr/>
        <p:txBody>
          <a:bodyPr/>
          <a:lstStyle/>
          <a:p>
            <a:fld id="{D226A655-5661-430E-B010-A50DA7572A37}" type="slidenum">
              <a:rPr lang="fr-FR" smtClean="0"/>
              <a:t>‹#›</a:t>
            </a:fld>
            <a:endParaRPr lang="fr-FR" dirty="0"/>
          </a:p>
        </p:txBody>
      </p:sp>
    </p:spTree>
    <p:extLst>
      <p:ext uri="{BB962C8B-B14F-4D97-AF65-F5344CB8AC3E}">
        <p14:creationId xmlns:p14="http://schemas.microsoft.com/office/powerpoint/2010/main" val="61563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1E14E9E-436D-48C4-BDD9-94AE046F01AA}"/>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fr-FR"/>
          </a:p>
        </p:txBody>
      </p:sp>
      <p:sp>
        <p:nvSpPr>
          <p:cNvPr id="3" name="Metin Yer Tutucusu 2">
            <a:extLst>
              <a:ext uri="{FF2B5EF4-FFF2-40B4-BE49-F238E27FC236}">
                <a16:creationId xmlns:a16="http://schemas.microsoft.com/office/drawing/2014/main" id="{C04C9B82-9DB1-4F6F-B5F0-0A54B6CF30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8F17B2C7-1E06-4922-B267-67D2A14014E5}"/>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5" name="Metin Yer Tutucusu 4">
            <a:extLst>
              <a:ext uri="{FF2B5EF4-FFF2-40B4-BE49-F238E27FC236}">
                <a16:creationId xmlns:a16="http://schemas.microsoft.com/office/drawing/2014/main" id="{2A6CE192-DF26-4F4E-B7F2-EB3D522CE2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B305CD6C-6E29-44B6-AFDF-AD9249F51918}"/>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7" name="Veri Yer Tutucusu 6">
            <a:extLst>
              <a:ext uri="{FF2B5EF4-FFF2-40B4-BE49-F238E27FC236}">
                <a16:creationId xmlns:a16="http://schemas.microsoft.com/office/drawing/2014/main" id="{61640020-4126-4817-B746-14BADA279EF9}"/>
              </a:ext>
            </a:extLst>
          </p:cNvPr>
          <p:cNvSpPr>
            <a:spLocks noGrp="1"/>
          </p:cNvSpPr>
          <p:nvPr>
            <p:ph type="dt" sz="half" idx="10"/>
          </p:nvPr>
        </p:nvSpPr>
        <p:spPr/>
        <p:txBody>
          <a:bodyPr/>
          <a:lstStyle/>
          <a:p>
            <a:fld id="{146501B3-3464-4542-9528-F313C22836A6}" type="datetimeFigureOut">
              <a:rPr lang="fr-FR" smtClean="0"/>
              <a:t>01/12/2019</a:t>
            </a:fld>
            <a:endParaRPr lang="fr-FR" dirty="0"/>
          </a:p>
        </p:txBody>
      </p:sp>
      <p:sp>
        <p:nvSpPr>
          <p:cNvPr id="8" name="Alt Bilgi Yer Tutucusu 7">
            <a:extLst>
              <a:ext uri="{FF2B5EF4-FFF2-40B4-BE49-F238E27FC236}">
                <a16:creationId xmlns:a16="http://schemas.microsoft.com/office/drawing/2014/main" id="{D14D186C-0BDB-497D-8894-394915628E78}"/>
              </a:ext>
            </a:extLst>
          </p:cNvPr>
          <p:cNvSpPr>
            <a:spLocks noGrp="1"/>
          </p:cNvSpPr>
          <p:nvPr>
            <p:ph type="ftr" sz="quarter" idx="11"/>
          </p:nvPr>
        </p:nvSpPr>
        <p:spPr/>
        <p:txBody>
          <a:bodyPr/>
          <a:lstStyle/>
          <a:p>
            <a:endParaRPr lang="fr-FR" dirty="0"/>
          </a:p>
        </p:txBody>
      </p:sp>
      <p:sp>
        <p:nvSpPr>
          <p:cNvPr id="9" name="Slayt Numarası Yer Tutucusu 8">
            <a:extLst>
              <a:ext uri="{FF2B5EF4-FFF2-40B4-BE49-F238E27FC236}">
                <a16:creationId xmlns:a16="http://schemas.microsoft.com/office/drawing/2014/main" id="{9EC1ED0C-06B5-4ADC-9F21-1D85652BA623}"/>
              </a:ext>
            </a:extLst>
          </p:cNvPr>
          <p:cNvSpPr>
            <a:spLocks noGrp="1"/>
          </p:cNvSpPr>
          <p:nvPr>
            <p:ph type="sldNum" sz="quarter" idx="12"/>
          </p:nvPr>
        </p:nvSpPr>
        <p:spPr/>
        <p:txBody>
          <a:bodyPr/>
          <a:lstStyle/>
          <a:p>
            <a:fld id="{D226A655-5661-430E-B010-A50DA7572A37}" type="slidenum">
              <a:rPr lang="fr-FR" smtClean="0"/>
              <a:t>‹#›</a:t>
            </a:fld>
            <a:endParaRPr lang="fr-FR" dirty="0"/>
          </a:p>
        </p:txBody>
      </p:sp>
    </p:spTree>
    <p:extLst>
      <p:ext uri="{BB962C8B-B14F-4D97-AF65-F5344CB8AC3E}">
        <p14:creationId xmlns:p14="http://schemas.microsoft.com/office/powerpoint/2010/main" val="4113881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5100C2F-0087-4DAA-A553-534447260FB2}"/>
              </a:ext>
            </a:extLst>
          </p:cNvPr>
          <p:cNvSpPr>
            <a:spLocks noGrp="1"/>
          </p:cNvSpPr>
          <p:nvPr>
            <p:ph type="title"/>
          </p:nvPr>
        </p:nvSpPr>
        <p:spPr/>
        <p:txBody>
          <a:bodyPr/>
          <a:lstStyle/>
          <a:p>
            <a:r>
              <a:rPr lang="tr-TR"/>
              <a:t>Asıl başlık stilini düzenlemek için tıklayın</a:t>
            </a:r>
            <a:endParaRPr lang="fr-FR"/>
          </a:p>
        </p:txBody>
      </p:sp>
      <p:sp>
        <p:nvSpPr>
          <p:cNvPr id="3" name="Veri Yer Tutucusu 2">
            <a:extLst>
              <a:ext uri="{FF2B5EF4-FFF2-40B4-BE49-F238E27FC236}">
                <a16:creationId xmlns:a16="http://schemas.microsoft.com/office/drawing/2014/main" id="{52A7DB95-32F2-4E10-A985-4E75080354C5}"/>
              </a:ext>
            </a:extLst>
          </p:cNvPr>
          <p:cNvSpPr>
            <a:spLocks noGrp="1"/>
          </p:cNvSpPr>
          <p:nvPr>
            <p:ph type="dt" sz="half" idx="10"/>
          </p:nvPr>
        </p:nvSpPr>
        <p:spPr/>
        <p:txBody>
          <a:bodyPr/>
          <a:lstStyle/>
          <a:p>
            <a:fld id="{146501B3-3464-4542-9528-F313C22836A6}" type="datetimeFigureOut">
              <a:rPr lang="fr-FR" smtClean="0"/>
              <a:t>01/12/2019</a:t>
            </a:fld>
            <a:endParaRPr lang="fr-FR" dirty="0"/>
          </a:p>
        </p:txBody>
      </p:sp>
      <p:sp>
        <p:nvSpPr>
          <p:cNvPr id="4" name="Alt Bilgi Yer Tutucusu 3">
            <a:extLst>
              <a:ext uri="{FF2B5EF4-FFF2-40B4-BE49-F238E27FC236}">
                <a16:creationId xmlns:a16="http://schemas.microsoft.com/office/drawing/2014/main" id="{309DC0D4-42FD-4E0F-A218-764ECA73E73B}"/>
              </a:ext>
            </a:extLst>
          </p:cNvPr>
          <p:cNvSpPr>
            <a:spLocks noGrp="1"/>
          </p:cNvSpPr>
          <p:nvPr>
            <p:ph type="ftr" sz="quarter" idx="11"/>
          </p:nvPr>
        </p:nvSpPr>
        <p:spPr/>
        <p:txBody>
          <a:bodyPr/>
          <a:lstStyle/>
          <a:p>
            <a:endParaRPr lang="fr-FR" dirty="0"/>
          </a:p>
        </p:txBody>
      </p:sp>
      <p:sp>
        <p:nvSpPr>
          <p:cNvPr id="5" name="Slayt Numarası Yer Tutucusu 4">
            <a:extLst>
              <a:ext uri="{FF2B5EF4-FFF2-40B4-BE49-F238E27FC236}">
                <a16:creationId xmlns:a16="http://schemas.microsoft.com/office/drawing/2014/main" id="{7102A22D-A9CE-46F5-832F-E8F893561A91}"/>
              </a:ext>
            </a:extLst>
          </p:cNvPr>
          <p:cNvSpPr>
            <a:spLocks noGrp="1"/>
          </p:cNvSpPr>
          <p:nvPr>
            <p:ph type="sldNum" sz="quarter" idx="12"/>
          </p:nvPr>
        </p:nvSpPr>
        <p:spPr/>
        <p:txBody>
          <a:bodyPr/>
          <a:lstStyle/>
          <a:p>
            <a:fld id="{D226A655-5661-430E-B010-A50DA7572A37}" type="slidenum">
              <a:rPr lang="fr-FR" smtClean="0"/>
              <a:t>‹#›</a:t>
            </a:fld>
            <a:endParaRPr lang="fr-FR" dirty="0"/>
          </a:p>
        </p:txBody>
      </p:sp>
    </p:spTree>
    <p:extLst>
      <p:ext uri="{BB962C8B-B14F-4D97-AF65-F5344CB8AC3E}">
        <p14:creationId xmlns:p14="http://schemas.microsoft.com/office/powerpoint/2010/main" val="443326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C106914-D118-44BA-A00A-007805F080B8}"/>
              </a:ext>
            </a:extLst>
          </p:cNvPr>
          <p:cNvSpPr>
            <a:spLocks noGrp="1"/>
          </p:cNvSpPr>
          <p:nvPr>
            <p:ph type="dt" sz="half" idx="10"/>
          </p:nvPr>
        </p:nvSpPr>
        <p:spPr/>
        <p:txBody>
          <a:bodyPr/>
          <a:lstStyle/>
          <a:p>
            <a:fld id="{146501B3-3464-4542-9528-F313C22836A6}" type="datetimeFigureOut">
              <a:rPr lang="fr-FR" smtClean="0"/>
              <a:t>01/12/2019</a:t>
            </a:fld>
            <a:endParaRPr lang="fr-FR" dirty="0"/>
          </a:p>
        </p:txBody>
      </p:sp>
      <p:sp>
        <p:nvSpPr>
          <p:cNvPr id="3" name="Alt Bilgi Yer Tutucusu 2">
            <a:extLst>
              <a:ext uri="{FF2B5EF4-FFF2-40B4-BE49-F238E27FC236}">
                <a16:creationId xmlns:a16="http://schemas.microsoft.com/office/drawing/2014/main" id="{BBD76FD1-5CDE-4D90-8C83-B86A53ED4CAF}"/>
              </a:ext>
            </a:extLst>
          </p:cNvPr>
          <p:cNvSpPr>
            <a:spLocks noGrp="1"/>
          </p:cNvSpPr>
          <p:nvPr>
            <p:ph type="ftr" sz="quarter" idx="11"/>
          </p:nvPr>
        </p:nvSpPr>
        <p:spPr/>
        <p:txBody>
          <a:bodyPr/>
          <a:lstStyle/>
          <a:p>
            <a:endParaRPr lang="fr-FR" dirty="0"/>
          </a:p>
        </p:txBody>
      </p:sp>
      <p:sp>
        <p:nvSpPr>
          <p:cNvPr id="4" name="Slayt Numarası Yer Tutucusu 3">
            <a:extLst>
              <a:ext uri="{FF2B5EF4-FFF2-40B4-BE49-F238E27FC236}">
                <a16:creationId xmlns:a16="http://schemas.microsoft.com/office/drawing/2014/main" id="{47401610-3AC3-45F9-AE43-7951AFCD9A47}"/>
              </a:ext>
            </a:extLst>
          </p:cNvPr>
          <p:cNvSpPr>
            <a:spLocks noGrp="1"/>
          </p:cNvSpPr>
          <p:nvPr>
            <p:ph type="sldNum" sz="quarter" idx="12"/>
          </p:nvPr>
        </p:nvSpPr>
        <p:spPr/>
        <p:txBody>
          <a:bodyPr/>
          <a:lstStyle/>
          <a:p>
            <a:fld id="{D226A655-5661-430E-B010-A50DA7572A37}" type="slidenum">
              <a:rPr lang="fr-FR" smtClean="0"/>
              <a:t>‹#›</a:t>
            </a:fld>
            <a:endParaRPr lang="fr-FR" dirty="0"/>
          </a:p>
        </p:txBody>
      </p:sp>
    </p:spTree>
    <p:extLst>
      <p:ext uri="{BB962C8B-B14F-4D97-AF65-F5344CB8AC3E}">
        <p14:creationId xmlns:p14="http://schemas.microsoft.com/office/powerpoint/2010/main" val="839187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B70D204-664B-4202-B3C2-2C479BC59D7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fr-FR"/>
          </a:p>
        </p:txBody>
      </p:sp>
      <p:sp>
        <p:nvSpPr>
          <p:cNvPr id="3" name="İçerik Yer Tutucusu 2">
            <a:extLst>
              <a:ext uri="{FF2B5EF4-FFF2-40B4-BE49-F238E27FC236}">
                <a16:creationId xmlns:a16="http://schemas.microsoft.com/office/drawing/2014/main" id="{C3194CEE-2E2D-41A1-BB41-CC053C016B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Metin Yer Tutucusu 3">
            <a:extLst>
              <a:ext uri="{FF2B5EF4-FFF2-40B4-BE49-F238E27FC236}">
                <a16:creationId xmlns:a16="http://schemas.microsoft.com/office/drawing/2014/main" id="{FA9A5006-CAAA-47AC-80D9-E8FDB12D9E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AF16A856-53C3-4A61-A3F8-B0D91E60E68F}"/>
              </a:ext>
            </a:extLst>
          </p:cNvPr>
          <p:cNvSpPr>
            <a:spLocks noGrp="1"/>
          </p:cNvSpPr>
          <p:nvPr>
            <p:ph type="dt" sz="half" idx="10"/>
          </p:nvPr>
        </p:nvSpPr>
        <p:spPr/>
        <p:txBody>
          <a:bodyPr/>
          <a:lstStyle/>
          <a:p>
            <a:fld id="{146501B3-3464-4542-9528-F313C22836A6}" type="datetimeFigureOut">
              <a:rPr lang="fr-FR" smtClean="0"/>
              <a:t>01/12/2019</a:t>
            </a:fld>
            <a:endParaRPr lang="fr-FR" dirty="0"/>
          </a:p>
        </p:txBody>
      </p:sp>
      <p:sp>
        <p:nvSpPr>
          <p:cNvPr id="6" name="Alt Bilgi Yer Tutucusu 5">
            <a:extLst>
              <a:ext uri="{FF2B5EF4-FFF2-40B4-BE49-F238E27FC236}">
                <a16:creationId xmlns:a16="http://schemas.microsoft.com/office/drawing/2014/main" id="{C7B1694F-A733-41F6-A01C-9FCB6A0FB103}"/>
              </a:ext>
            </a:extLst>
          </p:cNvPr>
          <p:cNvSpPr>
            <a:spLocks noGrp="1"/>
          </p:cNvSpPr>
          <p:nvPr>
            <p:ph type="ftr" sz="quarter" idx="11"/>
          </p:nvPr>
        </p:nvSpPr>
        <p:spPr/>
        <p:txBody>
          <a:bodyPr/>
          <a:lstStyle/>
          <a:p>
            <a:endParaRPr lang="fr-FR" dirty="0"/>
          </a:p>
        </p:txBody>
      </p:sp>
      <p:sp>
        <p:nvSpPr>
          <p:cNvPr id="7" name="Slayt Numarası Yer Tutucusu 6">
            <a:extLst>
              <a:ext uri="{FF2B5EF4-FFF2-40B4-BE49-F238E27FC236}">
                <a16:creationId xmlns:a16="http://schemas.microsoft.com/office/drawing/2014/main" id="{B78F935C-F02A-46E9-966E-6FDA634537A0}"/>
              </a:ext>
            </a:extLst>
          </p:cNvPr>
          <p:cNvSpPr>
            <a:spLocks noGrp="1"/>
          </p:cNvSpPr>
          <p:nvPr>
            <p:ph type="sldNum" sz="quarter" idx="12"/>
          </p:nvPr>
        </p:nvSpPr>
        <p:spPr/>
        <p:txBody>
          <a:bodyPr/>
          <a:lstStyle/>
          <a:p>
            <a:fld id="{D226A655-5661-430E-B010-A50DA7572A37}" type="slidenum">
              <a:rPr lang="fr-FR" smtClean="0"/>
              <a:t>‹#›</a:t>
            </a:fld>
            <a:endParaRPr lang="fr-FR" dirty="0"/>
          </a:p>
        </p:txBody>
      </p:sp>
    </p:spTree>
    <p:extLst>
      <p:ext uri="{BB962C8B-B14F-4D97-AF65-F5344CB8AC3E}">
        <p14:creationId xmlns:p14="http://schemas.microsoft.com/office/powerpoint/2010/main" val="2138988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0D6A777-F070-4D3C-AB13-400D29DF7CB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fr-FR"/>
          </a:p>
        </p:txBody>
      </p:sp>
      <p:sp>
        <p:nvSpPr>
          <p:cNvPr id="3" name="Resim Yer Tutucusu 2">
            <a:extLst>
              <a:ext uri="{FF2B5EF4-FFF2-40B4-BE49-F238E27FC236}">
                <a16:creationId xmlns:a16="http://schemas.microsoft.com/office/drawing/2014/main" id="{5B425D03-69E9-457D-9930-CBEB3A94B0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Metin Yer Tutucusu 3">
            <a:extLst>
              <a:ext uri="{FF2B5EF4-FFF2-40B4-BE49-F238E27FC236}">
                <a16:creationId xmlns:a16="http://schemas.microsoft.com/office/drawing/2014/main" id="{1A65E22A-1570-4408-BA5B-14A6C685B6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8D174A28-5B02-4266-BB50-294254146D18}"/>
              </a:ext>
            </a:extLst>
          </p:cNvPr>
          <p:cNvSpPr>
            <a:spLocks noGrp="1"/>
          </p:cNvSpPr>
          <p:nvPr>
            <p:ph type="dt" sz="half" idx="10"/>
          </p:nvPr>
        </p:nvSpPr>
        <p:spPr/>
        <p:txBody>
          <a:bodyPr/>
          <a:lstStyle/>
          <a:p>
            <a:fld id="{146501B3-3464-4542-9528-F313C22836A6}" type="datetimeFigureOut">
              <a:rPr lang="fr-FR" smtClean="0"/>
              <a:t>01/12/2019</a:t>
            </a:fld>
            <a:endParaRPr lang="fr-FR" dirty="0"/>
          </a:p>
        </p:txBody>
      </p:sp>
      <p:sp>
        <p:nvSpPr>
          <p:cNvPr id="6" name="Alt Bilgi Yer Tutucusu 5">
            <a:extLst>
              <a:ext uri="{FF2B5EF4-FFF2-40B4-BE49-F238E27FC236}">
                <a16:creationId xmlns:a16="http://schemas.microsoft.com/office/drawing/2014/main" id="{47F335D4-C723-474E-99B7-AE0D0BB1A059}"/>
              </a:ext>
            </a:extLst>
          </p:cNvPr>
          <p:cNvSpPr>
            <a:spLocks noGrp="1"/>
          </p:cNvSpPr>
          <p:nvPr>
            <p:ph type="ftr" sz="quarter" idx="11"/>
          </p:nvPr>
        </p:nvSpPr>
        <p:spPr/>
        <p:txBody>
          <a:bodyPr/>
          <a:lstStyle/>
          <a:p>
            <a:endParaRPr lang="fr-FR" dirty="0"/>
          </a:p>
        </p:txBody>
      </p:sp>
      <p:sp>
        <p:nvSpPr>
          <p:cNvPr id="7" name="Slayt Numarası Yer Tutucusu 6">
            <a:extLst>
              <a:ext uri="{FF2B5EF4-FFF2-40B4-BE49-F238E27FC236}">
                <a16:creationId xmlns:a16="http://schemas.microsoft.com/office/drawing/2014/main" id="{12AC8393-6B5F-4AC6-834E-FDF2F0B99183}"/>
              </a:ext>
            </a:extLst>
          </p:cNvPr>
          <p:cNvSpPr>
            <a:spLocks noGrp="1"/>
          </p:cNvSpPr>
          <p:nvPr>
            <p:ph type="sldNum" sz="quarter" idx="12"/>
          </p:nvPr>
        </p:nvSpPr>
        <p:spPr/>
        <p:txBody>
          <a:bodyPr/>
          <a:lstStyle/>
          <a:p>
            <a:fld id="{D226A655-5661-430E-B010-A50DA7572A37}" type="slidenum">
              <a:rPr lang="fr-FR" smtClean="0"/>
              <a:t>‹#›</a:t>
            </a:fld>
            <a:endParaRPr lang="fr-FR" dirty="0"/>
          </a:p>
        </p:txBody>
      </p:sp>
    </p:spTree>
    <p:extLst>
      <p:ext uri="{BB962C8B-B14F-4D97-AF65-F5344CB8AC3E}">
        <p14:creationId xmlns:p14="http://schemas.microsoft.com/office/powerpoint/2010/main" val="1984726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AA6315A-D877-4457-89DD-5287F52F9BB1}"/>
              </a:ext>
            </a:extLst>
          </p:cNvPr>
          <p:cNvSpPr>
            <a:spLocks noGrp="1"/>
          </p:cNvSpPr>
          <p:nvPr>
            <p:ph type="title"/>
          </p:nvPr>
        </p:nvSpPr>
        <p:spPr/>
        <p:txBody>
          <a:bodyPr/>
          <a:lstStyle/>
          <a:p>
            <a:r>
              <a:rPr lang="tr-TR"/>
              <a:t>Asıl başlık stilini düzenlemek için tıklayın</a:t>
            </a:r>
            <a:endParaRPr lang="fr-FR"/>
          </a:p>
        </p:txBody>
      </p:sp>
      <p:sp>
        <p:nvSpPr>
          <p:cNvPr id="3" name="Dikey Metin Yer Tutucusu 2">
            <a:extLst>
              <a:ext uri="{FF2B5EF4-FFF2-40B4-BE49-F238E27FC236}">
                <a16:creationId xmlns:a16="http://schemas.microsoft.com/office/drawing/2014/main" id="{C39FCC56-79A1-4A72-B9A1-DE45CBCFEB85}"/>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2A8BE2E4-0717-4D4D-AC3D-5A3926604109}"/>
              </a:ext>
            </a:extLst>
          </p:cNvPr>
          <p:cNvSpPr>
            <a:spLocks noGrp="1"/>
          </p:cNvSpPr>
          <p:nvPr>
            <p:ph type="dt" sz="half" idx="10"/>
          </p:nvPr>
        </p:nvSpPr>
        <p:spPr/>
        <p:txBody>
          <a:bodyPr/>
          <a:lstStyle/>
          <a:p>
            <a:fld id="{146501B3-3464-4542-9528-F313C22836A6}" type="datetimeFigureOut">
              <a:rPr lang="fr-FR" smtClean="0"/>
              <a:t>01/12/2019</a:t>
            </a:fld>
            <a:endParaRPr lang="fr-FR" dirty="0"/>
          </a:p>
        </p:txBody>
      </p:sp>
      <p:sp>
        <p:nvSpPr>
          <p:cNvPr id="5" name="Alt Bilgi Yer Tutucusu 4">
            <a:extLst>
              <a:ext uri="{FF2B5EF4-FFF2-40B4-BE49-F238E27FC236}">
                <a16:creationId xmlns:a16="http://schemas.microsoft.com/office/drawing/2014/main" id="{4975A9A6-99CD-47BA-923F-B8D144A6AEC7}"/>
              </a:ext>
            </a:extLst>
          </p:cNvPr>
          <p:cNvSpPr>
            <a:spLocks noGrp="1"/>
          </p:cNvSpPr>
          <p:nvPr>
            <p:ph type="ftr" sz="quarter" idx="11"/>
          </p:nvPr>
        </p:nvSpPr>
        <p:spPr/>
        <p:txBody>
          <a:bodyPr/>
          <a:lstStyle/>
          <a:p>
            <a:endParaRPr lang="fr-FR" dirty="0"/>
          </a:p>
        </p:txBody>
      </p:sp>
      <p:sp>
        <p:nvSpPr>
          <p:cNvPr id="6" name="Slayt Numarası Yer Tutucusu 5">
            <a:extLst>
              <a:ext uri="{FF2B5EF4-FFF2-40B4-BE49-F238E27FC236}">
                <a16:creationId xmlns:a16="http://schemas.microsoft.com/office/drawing/2014/main" id="{7B1B64D3-01D7-414F-8A6F-BBF90055B3D7}"/>
              </a:ext>
            </a:extLst>
          </p:cNvPr>
          <p:cNvSpPr>
            <a:spLocks noGrp="1"/>
          </p:cNvSpPr>
          <p:nvPr>
            <p:ph type="sldNum" sz="quarter" idx="12"/>
          </p:nvPr>
        </p:nvSpPr>
        <p:spPr/>
        <p:txBody>
          <a:bodyPr/>
          <a:lstStyle/>
          <a:p>
            <a:fld id="{D226A655-5661-430E-B010-A50DA7572A37}" type="slidenum">
              <a:rPr lang="fr-FR" smtClean="0"/>
              <a:t>‹#›</a:t>
            </a:fld>
            <a:endParaRPr lang="fr-FR" dirty="0"/>
          </a:p>
        </p:txBody>
      </p:sp>
    </p:spTree>
    <p:extLst>
      <p:ext uri="{BB962C8B-B14F-4D97-AF65-F5344CB8AC3E}">
        <p14:creationId xmlns:p14="http://schemas.microsoft.com/office/powerpoint/2010/main" val="1141804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BE90B7C4-646A-4139-BAEA-E97B4B286F82}"/>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fr-FR"/>
          </a:p>
        </p:txBody>
      </p:sp>
      <p:sp>
        <p:nvSpPr>
          <p:cNvPr id="3" name="Dikey Metin Yer Tutucusu 2">
            <a:extLst>
              <a:ext uri="{FF2B5EF4-FFF2-40B4-BE49-F238E27FC236}">
                <a16:creationId xmlns:a16="http://schemas.microsoft.com/office/drawing/2014/main" id="{B94CDAEF-8015-46E8-A3AE-254C67974026}"/>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B808A046-ED00-4F20-AC29-E5F916F75CFB}"/>
              </a:ext>
            </a:extLst>
          </p:cNvPr>
          <p:cNvSpPr>
            <a:spLocks noGrp="1"/>
          </p:cNvSpPr>
          <p:nvPr>
            <p:ph type="dt" sz="half" idx="10"/>
          </p:nvPr>
        </p:nvSpPr>
        <p:spPr/>
        <p:txBody>
          <a:bodyPr/>
          <a:lstStyle/>
          <a:p>
            <a:fld id="{146501B3-3464-4542-9528-F313C22836A6}" type="datetimeFigureOut">
              <a:rPr lang="fr-FR" smtClean="0"/>
              <a:t>01/12/2019</a:t>
            </a:fld>
            <a:endParaRPr lang="fr-FR" dirty="0"/>
          </a:p>
        </p:txBody>
      </p:sp>
      <p:sp>
        <p:nvSpPr>
          <p:cNvPr id="5" name="Alt Bilgi Yer Tutucusu 4">
            <a:extLst>
              <a:ext uri="{FF2B5EF4-FFF2-40B4-BE49-F238E27FC236}">
                <a16:creationId xmlns:a16="http://schemas.microsoft.com/office/drawing/2014/main" id="{713D5A3D-18EE-4DB1-B33D-74ACFA2D2A69}"/>
              </a:ext>
            </a:extLst>
          </p:cNvPr>
          <p:cNvSpPr>
            <a:spLocks noGrp="1"/>
          </p:cNvSpPr>
          <p:nvPr>
            <p:ph type="ftr" sz="quarter" idx="11"/>
          </p:nvPr>
        </p:nvSpPr>
        <p:spPr/>
        <p:txBody>
          <a:bodyPr/>
          <a:lstStyle/>
          <a:p>
            <a:endParaRPr lang="fr-FR" dirty="0"/>
          </a:p>
        </p:txBody>
      </p:sp>
      <p:sp>
        <p:nvSpPr>
          <p:cNvPr id="6" name="Slayt Numarası Yer Tutucusu 5">
            <a:extLst>
              <a:ext uri="{FF2B5EF4-FFF2-40B4-BE49-F238E27FC236}">
                <a16:creationId xmlns:a16="http://schemas.microsoft.com/office/drawing/2014/main" id="{6C895E16-7EAC-4A61-9C15-A412F928715D}"/>
              </a:ext>
            </a:extLst>
          </p:cNvPr>
          <p:cNvSpPr>
            <a:spLocks noGrp="1"/>
          </p:cNvSpPr>
          <p:nvPr>
            <p:ph type="sldNum" sz="quarter" idx="12"/>
          </p:nvPr>
        </p:nvSpPr>
        <p:spPr/>
        <p:txBody>
          <a:bodyPr/>
          <a:lstStyle/>
          <a:p>
            <a:fld id="{D226A655-5661-430E-B010-A50DA7572A37}" type="slidenum">
              <a:rPr lang="fr-FR" smtClean="0"/>
              <a:t>‹#›</a:t>
            </a:fld>
            <a:endParaRPr lang="fr-FR" dirty="0"/>
          </a:p>
        </p:txBody>
      </p:sp>
    </p:spTree>
    <p:extLst>
      <p:ext uri="{BB962C8B-B14F-4D97-AF65-F5344CB8AC3E}">
        <p14:creationId xmlns:p14="http://schemas.microsoft.com/office/powerpoint/2010/main" val="2608294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D852F303-A438-42D8-A2BB-6A53BB94B4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fr-FR"/>
          </a:p>
        </p:txBody>
      </p:sp>
      <p:sp>
        <p:nvSpPr>
          <p:cNvPr id="3" name="Metin Yer Tutucusu 2">
            <a:extLst>
              <a:ext uri="{FF2B5EF4-FFF2-40B4-BE49-F238E27FC236}">
                <a16:creationId xmlns:a16="http://schemas.microsoft.com/office/drawing/2014/main" id="{35B1C0AB-3B96-4642-BBCC-7B6B4A5001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fr-FR"/>
          </a:p>
        </p:txBody>
      </p:sp>
      <p:sp>
        <p:nvSpPr>
          <p:cNvPr id="4" name="Veri Yer Tutucusu 3">
            <a:extLst>
              <a:ext uri="{FF2B5EF4-FFF2-40B4-BE49-F238E27FC236}">
                <a16:creationId xmlns:a16="http://schemas.microsoft.com/office/drawing/2014/main" id="{76A1ED8C-197B-4C91-8159-6F08CF8B28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6501B3-3464-4542-9528-F313C22836A6}" type="datetimeFigureOut">
              <a:rPr lang="fr-FR" smtClean="0"/>
              <a:t>01/12/2019</a:t>
            </a:fld>
            <a:endParaRPr lang="fr-FR" dirty="0"/>
          </a:p>
        </p:txBody>
      </p:sp>
      <p:sp>
        <p:nvSpPr>
          <p:cNvPr id="5" name="Alt Bilgi Yer Tutucusu 4">
            <a:extLst>
              <a:ext uri="{FF2B5EF4-FFF2-40B4-BE49-F238E27FC236}">
                <a16:creationId xmlns:a16="http://schemas.microsoft.com/office/drawing/2014/main" id="{930F5DFF-00FE-4519-BD93-77C9693EA2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ayt Numarası Yer Tutucusu 5">
            <a:extLst>
              <a:ext uri="{FF2B5EF4-FFF2-40B4-BE49-F238E27FC236}">
                <a16:creationId xmlns:a16="http://schemas.microsoft.com/office/drawing/2014/main" id="{7C3E3DB9-BDA6-4C46-9926-3A27F151D2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26A655-5661-430E-B010-A50DA7572A37}" type="slidenum">
              <a:rPr lang="fr-FR" smtClean="0"/>
              <a:t>‹#›</a:t>
            </a:fld>
            <a:endParaRPr lang="fr-FR" dirty="0"/>
          </a:p>
        </p:txBody>
      </p:sp>
    </p:spTree>
    <p:extLst>
      <p:ext uri="{BB962C8B-B14F-4D97-AF65-F5344CB8AC3E}">
        <p14:creationId xmlns:p14="http://schemas.microsoft.com/office/powerpoint/2010/main" val="29308560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70E1512-2306-445C-AEA6-D603F109620C}"/>
              </a:ext>
            </a:extLst>
          </p:cNvPr>
          <p:cNvSpPr>
            <a:spLocks noGrp="1"/>
          </p:cNvSpPr>
          <p:nvPr>
            <p:ph type="ctrTitle"/>
          </p:nvPr>
        </p:nvSpPr>
        <p:spPr>
          <a:xfrm>
            <a:off x="1524000" y="1122363"/>
            <a:ext cx="9144000" cy="2387600"/>
          </a:xfrm>
        </p:spPr>
        <p:txBody>
          <a:bodyPr/>
          <a:lstStyle/>
          <a:p>
            <a:endParaRPr lang="fr-FR" dirty="0"/>
          </a:p>
        </p:txBody>
      </p:sp>
      <p:sp>
        <p:nvSpPr>
          <p:cNvPr id="3" name="Alt Başlık 2">
            <a:extLst>
              <a:ext uri="{FF2B5EF4-FFF2-40B4-BE49-F238E27FC236}">
                <a16:creationId xmlns:a16="http://schemas.microsoft.com/office/drawing/2014/main" id="{CF9CBCF5-80C9-4508-9931-4EE39DADEBBE}"/>
              </a:ext>
            </a:extLst>
          </p:cNvPr>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val="3919331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B547A9A-0214-4C1B-B838-014A7531554E}"/>
              </a:ext>
            </a:extLst>
          </p:cNvPr>
          <p:cNvPicPr>
            <a:picLocks noChangeAspect="1"/>
          </p:cNvPicPr>
          <p:nvPr/>
        </p:nvPicPr>
        <p:blipFill>
          <a:blip r:embed="rId2"/>
          <a:stretch>
            <a:fillRect/>
          </a:stretch>
        </p:blipFill>
        <p:spPr>
          <a:xfrm>
            <a:off x="1855304" y="450573"/>
            <a:ext cx="8799444" cy="6268279"/>
          </a:xfrm>
          <a:prstGeom prst="rect">
            <a:avLst/>
          </a:prstGeom>
        </p:spPr>
      </p:pic>
    </p:spTree>
    <p:extLst>
      <p:ext uri="{BB962C8B-B14F-4D97-AF65-F5344CB8AC3E}">
        <p14:creationId xmlns:p14="http://schemas.microsoft.com/office/powerpoint/2010/main" val="3924902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71B7F17-9FBC-4A28-80A6-B1640B73E6C5}"/>
              </a:ext>
            </a:extLst>
          </p:cNvPr>
          <p:cNvSpPr/>
          <p:nvPr/>
        </p:nvSpPr>
        <p:spPr>
          <a:xfrm>
            <a:off x="490330" y="384313"/>
            <a:ext cx="11237844" cy="6370975"/>
          </a:xfrm>
          <a:prstGeom prst="rect">
            <a:avLst/>
          </a:prstGeom>
        </p:spPr>
        <p:txBody>
          <a:bodyPr wrap="square">
            <a:spAutoFit/>
          </a:bodyPr>
          <a:lstStyle/>
          <a:p>
            <a:r>
              <a:rPr lang="tr-TR" sz="2400" b="1" dirty="0">
                <a:solidFill>
                  <a:srgbClr val="FF0000"/>
                </a:solidFill>
              </a:rPr>
              <a:t>AİLEDE İLETİŞİM </a:t>
            </a:r>
          </a:p>
          <a:p>
            <a:r>
              <a:rPr lang="fr-FR" sz="2400" dirty="0"/>
              <a:t>“Aile, evlilik ve</a:t>
            </a:r>
            <a:r>
              <a:rPr lang="tr-TR" sz="2400" dirty="0"/>
              <a:t> </a:t>
            </a:r>
            <a:r>
              <a:rPr lang="fr-FR" sz="2400" dirty="0"/>
              <a:t>kan bağına, karı koca, ana baba, çocuk ve kardeşler gibi ilişkilere dayalı olan, en</a:t>
            </a:r>
            <a:r>
              <a:rPr lang="tr-TR" sz="2400" dirty="0"/>
              <a:t> </a:t>
            </a:r>
            <a:r>
              <a:rPr lang="fr-FR" sz="2400" dirty="0"/>
              <a:t>küçük toplum birimi, bir iletişim grubu örneğidir”. Aile içinde bulunduğu bölgenin,</a:t>
            </a:r>
            <a:r>
              <a:rPr lang="tr-TR" sz="2400" dirty="0"/>
              <a:t> </a:t>
            </a:r>
            <a:r>
              <a:rPr lang="fr-FR" sz="2400" dirty="0"/>
              <a:t>çevrenin, toplumun özelliklerinden etkilenir. Edindiği bu özellikleri kendi</a:t>
            </a:r>
            <a:r>
              <a:rPr lang="tr-TR" sz="2400" dirty="0"/>
              <a:t> </a:t>
            </a:r>
            <a:r>
              <a:rPr lang="fr-FR" sz="2400" dirty="0"/>
              <a:t>çocuklarına, çevresine aktararak toplumun kültürel devamlılığına kaynaklık eder. Cüceloğlu evlilik öncesi ilişkilerin</a:t>
            </a:r>
            <a:r>
              <a:rPr lang="tr-TR" sz="2400" dirty="0"/>
              <a:t> </a:t>
            </a:r>
            <a:r>
              <a:rPr lang="fr-FR" sz="2400" dirty="0"/>
              <a:t>temelinde yatan bilinç o evliliğin geleceğini biçimlendirir der ve “Beş Sevgi Dili”</a:t>
            </a:r>
            <a:r>
              <a:rPr lang="tr-TR" sz="2400" dirty="0"/>
              <a:t> </a:t>
            </a:r>
            <a:r>
              <a:rPr lang="fr-FR" sz="2400" dirty="0"/>
              <a:t>kitabının yazarı Chapman’nın bu konudaki şu görüşlerine yer verir: “Ona göre</a:t>
            </a:r>
            <a:r>
              <a:rPr lang="tr-TR" sz="2400" dirty="0"/>
              <a:t> </a:t>
            </a:r>
            <a:r>
              <a:rPr lang="fr-FR" sz="2400" dirty="0"/>
              <a:t>evliliklerin büyük çoğunluğu aşkla başlar. Büyük bir duygusal çoşku vardır. Gece</a:t>
            </a:r>
            <a:r>
              <a:rPr lang="tr-TR" sz="2400" dirty="0"/>
              <a:t> </a:t>
            </a:r>
            <a:r>
              <a:rPr lang="fr-FR" sz="2400" dirty="0"/>
              <a:t>gündüz birbirlerini düşünürler. Her şey sonsuza dek güzel, mutlu ve doyumlu geçecektir.</a:t>
            </a:r>
          </a:p>
          <a:p>
            <a:r>
              <a:rPr lang="fr-FR" sz="2400" dirty="0"/>
              <a:t>Birbirlerinin gözleri ve sözlerinde dünyanın tüm coşkusu saklıdır. Aşk</a:t>
            </a:r>
            <a:r>
              <a:rPr lang="tr-TR" sz="2400" dirty="0"/>
              <a:t> </a:t>
            </a:r>
            <a:r>
              <a:rPr lang="fr-FR" sz="2400" dirty="0"/>
              <a:t>genellikle olsa olsa en fazla iki yıl sürer. Birçok hallerde evliliğin ilk haftasında son</a:t>
            </a:r>
            <a:r>
              <a:rPr lang="tr-TR" sz="2400" dirty="0"/>
              <a:t> </a:t>
            </a:r>
            <a:r>
              <a:rPr lang="fr-FR" sz="2400" dirty="0"/>
              <a:t>bulur. Sabah kalkınca şişmiş gözler, fazla yemekten kaynaklanan mide şişkinliği,</a:t>
            </a:r>
            <a:r>
              <a:rPr lang="tr-TR" sz="2400" dirty="0"/>
              <a:t> </a:t>
            </a:r>
            <a:r>
              <a:rPr lang="fr-FR" sz="2400" dirty="0"/>
              <a:t>yıkanmamış bulaşık, bazı zamanlar ayak kokusu beraber yaşamanın gerçekleri</a:t>
            </a:r>
            <a:r>
              <a:rPr lang="tr-TR" sz="2400" dirty="0"/>
              <a:t> </a:t>
            </a:r>
            <a:r>
              <a:rPr lang="fr-FR" sz="2400" dirty="0"/>
              <a:t>olarak evlilik yaşamında kendini göstermeye başlar. Bu devrede “aşk”ı “sevgi”ye</a:t>
            </a:r>
            <a:r>
              <a:rPr lang="tr-TR" sz="2400" dirty="0"/>
              <a:t> </a:t>
            </a:r>
            <a:r>
              <a:rPr lang="fr-FR" sz="2400" dirty="0"/>
              <a:t>dönüştüremeyenler büyük bir hayal kırıklığı içinde ya monoton bir beraberlik</a:t>
            </a:r>
            <a:r>
              <a:rPr lang="tr-TR" sz="2400" dirty="0"/>
              <a:t> </a:t>
            </a:r>
            <a:r>
              <a:rPr lang="fr-FR" sz="2400" dirty="0"/>
              <a:t>içinde yaşamayı kabullenerek beraberliklerini sürdürürler, ya da ilişkiyi bitirir ve</a:t>
            </a:r>
            <a:r>
              <a:rPr lang="tr-TR" sz="2400" dirty="0"/>
              <a:t> </a:t>
            </a:r>
            <a:r>
              <a:rPr lang="fr-FR" sz="2400" dirty="0"/>
              <a:t>ayrılırlar. Bu devrede “aşk”ı “sevgi” ye dönüştürebilenlerin beraberliği daha derin</a:t>
            </a:r>
            <a:r>
              <a:rPr lang="tr-TR" sz="2400" dirty="0"/>
              <a:t> </a:t>
            </a:r>
            <a:r>
              <a:rPr lang="fr-FR" sz="2400" dirty="0"/>
              <a:t>ve kapsamlı bir mutlulukla devam eder.</a:t>
            </a:r>
          </a:p>
        </p:txBody>
      </p:sp>
    </p:spTree>
    <p:extLst>
      <p:ext uri="{BB962C8B-B14F-4D97-AF65-F5344CB8AC3E}">
        <p14:creationId xmlns:p14="http://schemas.microsoft.com/office/powerpoint/2010/main" val="1539053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17435A3-8045-4513-B691-07E467562A05}"/>
              </a:ext>
            </a:extLst>
          </p:cNvPr>
          <p:cNvSpPr/>
          <p:nvPr/>
        </p:nvSpPr>
        <p:spPr>
          <a:xfrm>
            <a:off x="0" y="1"/>
            <a:ext cx="8295861" cy="7242160"/>
          </a:xfrm>
          <a:prstGeom prst="rect">
            <a:avLst/>
          </a:prstGeom>
        </p:spPr>
        <p:txBody>
          <a:bodyPr wrap="square">
            <a:spAutoFit/>
          </a:bodyPr>
          <a:lstStyle/>
          <a:p>
            <a:r>
              <a:rPr lang="fr-FR" sz="2400" dirty="0"/>
              <a:t>Kadın ve erkeğin birbirini cinsel yönden çekici</a:t>
            </a:r>
            <a:r>
              <a:rPr lang="tr-TR" sz="2400" dirty="0"/>
              <a:t> </a:t>
            </a:r>
            <a:r>
              <a:rPr lang="fr-FR" sz="2400" dirty="0"/>
              <a:t>bulmasıevlilik öncesi ilişkilerde önemlidir. Bu durumun tüm yaşam boyunca</a:t>
            </a:r>
            <a:r>
              <a:rPr lang="tr-TR" sz="2400" dirty="0"/>
              <a:t> </a:t>
            </a:r>
            <a:r>
              <a:rPr lang="fr-FR" sz="2400" dirty="0"/>
              <a:t>böyle sürmesi arzu edilir. Ancak çoğu kez bu cinsellik, çiftlerin evlilikte yaşanması</a:t>
            </a:r>
            <a:r>
              <a:rPr lang="tr-TR" sz="2400" dirty="0"/>
              <a:t> </a:t>
            </a:r>
            <a:r>
              <a:rPr lang="fr-FR" sz="2400" dirty="0"/>
              <a:t>kaçınılmaz gerçekleri görmelerine engel olacak boyutta gelişme gösterebilir.</a:t>
            </a:r>
            <a:r>
              <a:rPr lang="tr-TR" sz="2400" dirty="0"/>
              <a:t> Bir ÖRNEK:</a:t>
            </a:r>
          </a:p>
          <a:p>
            <a:r>
              <a:rPr lang="fr-FR" sz="2400" dirty="0"/>
              <a:t>“Yıllar önce bir arkadaşım güzel bir kızla tanıştı. Bana söylediği, ‘kızın ço</a:t>
            </a:r>
            <a:r>
              <a:rPr lang="tr-TR" sz="2400" dirty="0"/>
              <a:t>k </a:t>
            </a:r>
            <a:r>
              <a:rPr lang="fr-FR" sz="2400" dirty="0"/>
              <a:t>güzel dudakları var. Ayrıca vücudu, özellikleri, kalçaları tam benim istediğim</a:t>
            </a:r>
            <a:r>
              <a:rPr lang="tr-TR" sz="2400" dirty="0"/>
              <a:t> </a:t>
            </a:r>
            <a:r>
              <a:rPr lang="fr-FR" sz="2400" dirty="0"/>
              <a:t>türden’ cümleler tümüyle cinsellikle ilgiliydi. Bu kızla evlendi ve şimdi</a:t>
            </a:r>
            <a:r>
              <a:rPr lang="tr-TR" sz="2400" dirty="0"/>
              <a:t> </a:t>
            </a:r>
            <a:r>
              <a:rPr lang="fr-FR" sz="2400" dirty="0"/>
              <a:t>iki çocuğu var. 15 yıl gibi uzun bir süre sonra karşılaştığımda kendisini</a:t>
            </a:r>
            <a:r>
              <a:rPr lang="tr-TR" sz="2400" dirty="0"/>
              <a:t> </a:t>
            </a:r>
            <a:r>
              <a:rPr lang="fr-FR" sz="2400" dirty="0"/>
              <a:t>çok mutsuz gördüm. İş yaşamında çok başarılı olmuş biriydi ama aile yaşamında</a:t>
            </a:r>
            <a:r>
              <a:rPr lang="tr-TR" sz="2400" dirty="0"/>
              <a:t> </a:t>
            </a:r>
            <a:r>
              <a:rPr lang="fr-FR" sz="2400" dirty="0"/>
              <a:t>çok mutsuzdu. “Ölmek istiyorum, öyle ki, atomlarıma ayrılayım,</a:t>
            </a:r>
            <a:r>
              <a:rPr lang="tr-TR" sz="2400" dirty="0"/>
              <a:t> </a:t>
            </a:r>
            <a:r>
              <a:rPr lang="fr-FR" sz="2400" dirty="0"/>
              <a:t>zerrem bu dünyada kalmasın, bu kadar bunalmış durumdayım,”</a:t>
            </a:r>
            <a:r>
              <a:rPr lang="tr-TR" sz="2400" dirty="0"/>
              <a:t> </a:t>
            </a:r>
            <a:r>
              <a:rPr lang="fr-FR" sz="2400" dirty="0"/>
              <a:t>diyordu.</a:t>
            </a:r>
            <a:r>
              <a:rPr lang="tr-TR" sz="2400" dirty="0"/>
              <a:t> </a:t>
            </a:r>
            <a:r>
              <a:rPr lang="fr-FR" sz="2400" dirty="0"/>
              <a:t>Bu kadar mutsuz olmasının altında karısı ile</a:t>
            </a:r>
            <a:r>
              <a:rPr lang="tr-TR" sz="2400" dirty="0"/>
              <a:t> </a:t>
            </a:r>
            <a:r>
              <a:rPr lang="fr-FR" sz="2400" dirty="0"/>
              <a:t>kendisinin çocuk yetiştirme</a:t>
            </a:r>
            <a:r>
              <a:rPr lang="tr-TR" sz="2400" dirty="0"/>
              <a:t> </a:t>
            </a:r>
            <a:r>
              <a:rPr lang="fr-FR" sz="2400" dirty="0"/>
              <a:t>konusunda anlaşamamaları yatıyordu. Çocuklarının ezilerek çok sağlıksız</a:t>
            </a:r>
            <a:r>
              <a:rPr lang="tr-TR" sz="2400" dirty="0"/>
              <a:t> </a:t>
            </a:r>
            <a:r>
              <a:rPr lang="fr-FR" sz="2400" dirty="0"/>
              <a:t>büyüdüğünü söylüyor, onlara</a:t>
            </a:r>
            <a:r>
              <a:rPr lang="tr-TR" sz="2400" dirty="0"/>
              <a:t> </a:t>
            </a:r>
            <a:r>
              <a:rPr lang="fr-FR" sz="2400" dirty="0"/>
              <a:t>acıyordu. Gözlerinin önünde çocuklarının</a:t>
            </a:r>
            <a:r>
              <a:rPr lang="tr-TR" sz="2400" dirty="0"/>
              <a:t> </a:t>
            </a:r>
            <a:r>
              <a:rPr lang="fr-FR" sz="2400" dirty="0"/>
              <a:t>yanlış yetişmesi ve zedelenmesi onu çok incitiyordu. Besbelli ki güzel dudak</a:t>
            </a:r>
          </a:p>
          <a:p>
            <a:r>
              <a:rPr lang="fr-FR" sz="2400" dirty="0"/>
              <a:t>ve çekici kalçalar, mutlu bir ailenin temeli olmaya yetmemişti.</a:t>
            </a:r>
          </a:p>
        </p:txBody>
      </p:sp>
      <p:pic>
        <p:nvPicPr>
          <p:cNvPr id="3" name="Resim 2">
            <a:extLst>
              <a:ext uri="{FF2B5EF4-FFF2-40B4-BE49-F238E27FC236}">
                <a16:creationId xmlns:a16="http://schemas.microsoft.com/office/drawing/2014/main" id="{88E2C9D3-7A07-4C75-A231-23A6F26DF155}"/>
              </a:ext>
            </a:extLst>
          </p:cNvPr>
          <p:cNvPicPr>
            <a:picLocks noChangeAspect="1"/>
          </p:cNvPicPr>
          <p:nvPr/>
        </p:nvPicPr>
        <p:blipFill>
          <a:blip r:embed="rId2"/>
          <a:stretch>
            <a:fillRect/>
          </a:stretch>
        </p:blipFill>
        <p:spPr>
          <a:xfrm>
            <a:off x="8295861" y="357808"/>
            <a:ext cx="4002157" cy="5102087"/>
          </a:xfrm>
          <a:prstGeom prst="rect">
            <a:avLst/>
          </a:prstGeom>
        </p:spPr>
      </p:pic>
    </p:spTree>
    <p:extLst>
      <p:ext uri="{BB962C8B-B14F-4D97-AF65-F5344CB8AC3E}">
        <p14:creationId xmlns:p14="http://schemas.microsoft.com/office/powerpoint/2010/main" val="576561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C3781D5-D7C1-4ED2-8ADE-8BEDE7B53A23}"/>
              </a:ext>
            </a:extLst>
          </p:cNvPr>
          <p:cNvSpPr/>
          <p:nvPr/>
        </p:nvSpPr>
        <p:spPr>
          <a:xfrm>
            <a:off x="649357" y="397566"/>
            <a:ext cx="10853530" cy="6124754"/>
          </a:xfrm>
          <a:prstGeom prst="rect">
            <a:avLst/>
          </a:prstGeom>
        </p:spPr>
        <p:txBody>
          <a:bodyPr wrap="square">
            <a:spAutoFit/>
          </a:bodyPr>
          <a:lstStyle/>
          <a:p>
            <a:r>
              <a:rPr lang="fr-FR" sz="2800" dirty="0"/>
              <a:t>Eşlerin iletişim noktasında temel becerilere sahip olması bu mutluluk sürecini</a:t>
            </a:r>
          </a:p>
          <a:p>
            <a:r>
              <a:rPr lang="fr-FR" sz="2800" dirty="0"/>
              <a:t>daha da sağlamlaştırır. O halde eşleri sorunlardan uzaklaştırıp, mutluluğa götürecek</a:t>
            </a:r>
          </a:p>
          <a:p>
            <a:r>
              <a:rPr lang="fr-FR" sz="2800" dirty="0"/>
              <a:t>temel esasları şu şekilde sıralayabiliriz:</a:t>
            </a:r>
          </a:p>
          <a:p>
            <a:r>
              <a:rPr lang="fr-FR" sz="2800" dirty="0"/>
              <a:t>• Birbirlerini iyi tanıma,</a:t>
            </a:r>
          </a:p>
          <a:p>
            <a:r>
              <a:rPr lang="fr-FR" sz="2800" dirty="0"/>
              <a:t>• empati kurabilme,</a:t>
            </a:r>
          </a:p>
          <a:p>
            <a:r>
              <a:rPr lang="fr-FR" sz="2800" dirty="0"/>
              <a:t>• aktif dinleme yapabilme,</a:t>
            </a:r>
          </a:p>
          <a:p>
            <a:r>
              <a:rPr lang="fr-FR" sz="2800" dirty="0"/>
              <a:t>• doğru mesajlar verebilme,</a:t>
            </a:r>
          </a:p>
          <a:p>
            <a:r>
              <a:rPr lang="fr-FR" sz="2800" dirty="0"/>
              <a:t>• beden dilini doğru kullanabilme,</a:t>
            </a:r>
          </a:p>
          <a:p>
            <a:r>
              <a:rPr lang="fr-FR" sz="2800" dirty="0"/>
              <a:t>• duygularını rahatlıkla açıklayabilme,</a:t>
            </a:r>
          </a:p>
          <a:p>
            <a:r>
              <a:rPr lang="fr-FR" sz="2800" dirty="0"/>
              <a:t>• birbirlerine güvenme,</a:t>
            </a:r>
          </a:p>
          <a:p>
            <a:r>
              <a:rPr lang="fr-FR" sz="2800" dirty="0"/>
              <a:t>• saygı ve sevgilerinde samimi olma. Bu iletişim becerilerine sahip kişiler</a:t>
            </a:r>
          </a:p>
          <a:p>
            <a:r>
              <a:rPr lang="fr-FR" sz="2800" dirty="0"/>
              <a:t>arasında çok ciddi sorunlar söz konusu olmayacaktır.</a:t>
            </a:r>
          </a:p>
        </p:txBody>
      </p:sp>
      <p:pic>
        <p:nvPicPr>
          <p:cNvPr id="3" name="Resim 2">
            <a:extLst>
              <a:ext uri="{FF2B5EF4-FFF2-40B4-BE49-F238E27FC236}">
                <a16:creationId xmlns:a16="http://schemas.microsoft.com/office/drawing/2014/main" id="{F6E0BB8B-2003-4176-B6F6-77E5BA954D31}"/>
              </a:ext>
            </a:extLst>
          </p:cNvPr>
          <p:cNvPicPr>
            <a:picLocks noChangeAspect="1"/>
          </p:cNvPicPr>
          <p:nvPr/>
        </p:nvPicPr>
        <p:blipFill>
          <a:blip r:embed="rId2"/>
          <a:stretch>
            <a:fillRect/>
          </a:stretch>
        </p:blipFill>
        <p:spPr>
          <a:xfrm>
            <a:off x="7248938" y="1897648"/>
            <a:ext cx="4439479" cy="3615255"/>
          </a:xfrm>
          <a:prstGeom prst="rect">
            <a:avLst/>
          </a:prstGeom>
        </p:spPr>
      </p:pic>
    </p:spTree>
    <p:extLst>
      <p:ext uri="{BB962C8B-B14F-4D97-AF65-F5344CB8AC3E}">
        <p14:creationId xmlns:p14="http://schemas.microsoft.com/office/powerpoint/2010/main" val="2762165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7714D53-0AEC-4CEA-A3AD-37577F9733B2}"/>
              </a:ext>
            </a:extLst>
          </p:cNvPr>
          <p:cNvPicPr>
            <a:picLocks noChangeAspect="1"/>
          </p:cNvPicPr>
          <p:nvPr/>
        </p:nvPicPr>
        <p:blipFill>
          <a:blip r:embed="rId2"/>
          <a:stretch>
            <a:fillRect/>
          </a:stretch>
        </p:blipFill>
        <p:spPr>
          <a:xfrm>
            <a:off x="2411896" y="609600"/>
            <a:ext cx="7447721" cy="5883965"/>
          </a:xfrm>
          <a:prstGeom prst="rect">
            <a:avLst/>
          </a:prstGeom>
        </p:spPr>
      </p:pic>
    </p:spTree>
    <p:extLst>
      <p:ext uri="{BB962C8B-B14F-4D97-AF65-F5344CB8AC3E}">
        <p14:creationId xmlns:p14="http://schemas.microsoft.com/office/powerpoint/2010/main" val="2582589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77E3AF5-597A-4232-B2FD-7FD971779C24}"/>
              </a:ext>
            </a:extLst>
          </p:cNvPr>
          <p:cNvSpPr/>
          <p:nvPr/>
        </p:nvSpPr>
        <p:spPr>
          <a:xfrm>
            <a:off x="132523" y="212035"/>
            <a:ext cx="8388626" cy="5016758"/>
          </a:xfrm>
          <a:prstGeom prst="rect">
            <a:avLst/>
          </a:prstGeom>
        </p:spPr>
        <p:txBody>
          <a:bodyPr wrap="square">
            <a:spAutoFit/>
          </a:bodyPr>
          <a:lstStyle/>
          <a:p>
            <a:r>
              <a:rPr lang="fr-FR" sz="3200" b="1" dirty="0"/>
              <a:t>Eşler arasında iletişimi tıkayan engeller</a:t>
            </a:r>
            <a:endParaRPr lang="tr-TR" sz="3200" b="1" dirty="0"/>
          </a:p>
          <a:p>
            <a:pPr marL="342900" indent="-342900">
              <a:buFont typeface="Wingdings" panose="05000000000000000000" pitchFamily="2" charset="2"/>
              <a:buChar char="§"/>
            </a:pPr>
            <a:r>
              <a:rPr lang="fr-FR" sz="2400" dirty="0">
                <a:solidFill>
                  <a:srgbClr val="000000"/>
                </a:solidFill>
                <a:latin typeface="Minion Pro"/>
              </a:rPr>
              <a:t>Aile içi iletişimi engelleyen ilk sorun daha çok büyük şehirlerde yaşayan insanlar arasında yaşanmaktadır.</a:t>
            </a:r>
            <a:r>
              <a:rPr lang="tr-TR" sz="2400" dirty="0">
                <a:solidFill>
                  <a:srgbClr val="000000"/>
                </a:solidFill>
                <a:latin typeface="Minion Pro"/>
              </a:rPr>
              <a:t> </a:t>
            </a:r>
            <a:r>
              <a:rPr lang="fr-FR" sz="2400" dirty="0">
                <a:solidFill>
                  <a:srgbClr val="000000"/>
                </a:solidFill>
                <a:latin typeface="Minion Pro"/>
              </a:rPr>
              <a:t> </a:t>
            </a:r>
            <a:r>
              <a:rPr lang="tr-TR" sz="2400" dirty="0">
                <a:solidFill>
                  <a:srgbClr val="000000"/>
                </a:solidFill>
                <a:latin typeface="Minion Pro"/>
              </a:rPr>
              <a:t>Yemek sırasında havayı bozan her şeyden sakınmak, telefonu  ve hatta televizyonu bile kapatmaktır.</a:t>
            </a:r>
          </a:p>
          <a:p>
            <a:endParaRPr lang="tr-TR" sz="2400" b="1" dirty="0">
              <a:solidFill>
                <a:srgbClr val="000000"/>
              </a:solidFill>
              <a:latin typeface="Minion Pro"/>
            </a:endParaRPr>
          </a:p>
          <a:p>
            <a:pPr marL="342900" indent="-342900">
              <a:buFont typeface="Wingdings" panose="05000000000000000000" pitchFamily="2" charset="2"/>
              <a:buChar char="§"/>
            </a:pPr>
            <a:r>
              <a:rPr lang="fr-FR" sz="2400" b="1" dirty="0"/>
              <a:t>Yetişkinlerin problemlerini çözmek için birbirlerine içten, samimiyetle</a:t>
            </a:r>
            <a:r>
              <a:rPr lang="tr-TR" sz="2400" b="1" dirty="0"/>
              <a:t> </a:t>
            </a:r>
            <a:r>
              <a:rPr lang="fr-FR" sz="2400" b="1" dirty="0"/>
              <a:t>yaklaşmaları kaçınılmazdır. Eşler arasında birbirlerine açılma eksikliği</a:t>
            </a:r>
            <a:r>
              <a:rPr lang="tr-TR" sz="2400" b="1" dirty="0"/>
              <a:t> </a:t>
            </a:r>
            <a:r>
              <a:rPr lang="fr-FR" sz="2400" b="1" dirty="0"/>
              <a:t>önemli bir sorundur. </a:t>
            </a:r>
            <a:endParaRPr lang="tr-TR" sz="2400" b="1" dirty="0"/>
          </a:p>
          <a:p>
            <a:pPr marL="342900" indent="-342900">
              <a:buFont typeface="Wingdings" panose="05000000000000000000" pitchFamily="2" charset="2"/>
              <a:buChar char="§"/>
            </a:pPr>
            <a:r>
              <a:rPr lang="fr-FR" sz="2400" b="1" dirty="0"/>
              <a:t>İnsan karşısındakine dokunmalı, göz kontağı kurmalı, yüzündeki ifadeyi</a:t>
            </a:r>
            <a:r>
              <a:rPr lang="tr-TR" sz="2400" b="1" dirty="0"/>
              <a:t>  </a:t>
            </a:r>
            <a:r>
              <a:rPr lang="fr-FR" sz="2400" b="1" dirty="0"/>
              <a:t>okumalıdır. Ancak o zaman insan, insanı anlar. Bu yüzden, mutlaka</a:t>
            </a:r>
            <a:r>
              <a:rPr lang="tr-TR" sz="2400" b="1" dirty="0"/>
              <a:t> </a:t>
            </a:r>
            <a:r>
              <a:rPr lang="fr-FR" sz="2400" b="1" dirty="0"/>
              <a:t>yüz yüze iletişim ortamı yaratılmalıdır.</a:t>
            </a:r>
          </a:p>
        </p:txBody>
      </p:sp>
      <p:pic>
        <p:nvPicPr>
          <p:cNvPr id="3" name="Resim 2">
            <a:extLst>
              <a:ext uri="{FF2B5EF4-FFF2-40B4-BE49-F238E27FC236}">
                <a16:creationId xmlns:a16="http://schemas.microsoft.com/office/drawing/2014/main" id="{C39E8B0F-5ADB-4965-9EFC-EE99482D0D9D}"/>
              </a:ext>
            </a:extLst>
          </p:cNvPr>
          <p:cNvPicPr>
            <a:picLocks noChangeAspect="1"/>
          </p:cNvPicPr>
          <p:nvPr/>
        </p:nvPicPr>
        <p:blipFill>
          <a:blip r:embed="rId2"/>
          <a:stretch>
            <a:fillRect/>
          </a:stretch>
        </p:blipFill>
        <p:spPr>
          <a:xfrm>
            <a:off x="8362122" y="477077"/>
            <a:ext cx="3829878" cy="4426227"/>
          </a:xfrm>
          <a:prstGeom prst="rect">
            <a:avLst/>
          </a:prstGeom>
        </p:spPr>
      </p:pic>
    </p:spTree>
    <p:extLst>
      <p:ext uri="{BB962C8B-B14F-4D97-AF65-F5344CB8AC3E}">
        <p14:creationId xmlns:p14="http://schemas.microsoft.com/office/powerpoint/2010/main" val="1007472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D6986A74-B199-47DB-AA22-B48A3E6CFC9A}"/>
              </a:ext>
            </a:extLst>
          </p:cNvPr>
          <p:cNvPicPr>
            <a:picLocks noChangeAspect="1"/>
          </p:cNvPicPr>
          <p:nvPr/>
        </p:nvPicPr>
        <p:blipFill>
          <a:blip r:embed="rId2"/>
          <a:stretch>
            <a:fillRect/>
          </a:stretch>
        </p:blipFill>
        <p:spPr>
          <a:xfrm>
            <a:off x="2822713" y="3810909"/>
            <a:ext cx="7036903" cy="3047091"/>
          </a:xfrm>
          <a:prstGeom prst="rect">
            <a:avLst/>
          </a:prstGeom>
        </p:spPr>
      </p:pic>
      <p:sp>
        <p:nvSpPr>
          <p:cNvPr id="4" name="Dikdörtgen 3">
            <a:extLst>
              <a:ext uri="{FF2B5EF4-FFF2-40B4-BE49-F238E27FC236}">
                <a16:creationId xmlns:a16="http://schemas.microsoft.com/office/drawing/2014/main" id="{4930DD48-E60C-4E15-843B-AD4256D44491}"/>
              </a:ext>
            </a:extLst>
          </p:cNvPr>
          <p:cNvSpPr/>
          <p:nvPr/>
        </p:nvSpPr>
        <p:spPr>
          <a:xfrm>
            <a:off x="1537251" y="702366"/>
            <a:ext cx="9210261" cy="3108543"/>
          </a:xfrm>
          <a:prstGeom prst="rect">
            <a:avLst/>
          </a:prstGeom>
        </p:spPr>
        <p:txBody>
          <a:bodyPr wrap="square">
            <a:spAutoFit/>
          </a:bodyPr>
          <a:lstStyle/>
          <a:p>
            <a:r>
              <a:rPr lang="fr-FR" sz="2800" dirty="0"/>
              <a:t>Ancak aile içerisinde dikkat edilmesi gereken şey; eşlerin bazı sorunlarını çocuklarının önünde tartışmamalarıdır. Eşlerin sakin bir şekilde sorunlarını konuşmaları için çocuklarının uyumasını beklemeleri gerekir. Zira bu sorun ailenin diğer üyelerinin bilmemesi gereken kişisel bilgiler içerebilir. Unutmayın ki, eşiniz sizin rakibiniz değildir. İkiniz de birbirinizle rekabet etmeyi bırakın. Eş olmak bir ekip çalışmasını gerektirir. </a:t>
            </a:r>
          </a:p>
        </p:txBody>
      </p:sp>
    </p:spTree>
    <p:extLst>
      <p:ext uri="{BB962C8B-B14F-4D97-AF65-F5344CB8AC3E}">
        <p14:creationId xmlns:p14="http://schemas.microsoft.com/office/powerpoint/2010/main" val="3782643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972C365-F911-4269-BFBD-E2E134497867}"/>
              </a:ext>
            </a:extLst>
          </p:cNvPr>
          <p:cNvPicPr>
            <a:picLocks noChangeAspect="1"/>
          </p:cNvPicPr>
          <p:nvPr/>
        </p:nvPicPr>
        <p:blipFill>
          <a:blip r:embed="rId2"/>
          <a:stretch>
            <a:fillRect/>
          </a:stretch>
        </p:blipFill>
        <p:spPr>
          <a:xfrm>
            <a:off x="7474226" y="834887"/>
            <a:ext cx="3498574" cy="5300869"/>
          </a:xfrm>
          <a:prstGeom prst="rect">
            <a:avLst/>
          </a:prstGeom>
        </p:spPr>
      </p:pic>
      <p:sp>
        <p:nvSpPr>
          <p:cNvPr id="4" name="Dikdörtgen 3">
            <a:extLst>
              <a:ext uri="{FF2B5EF4-FFF2-40B4-BE49-F238E27FC236}">
                <a16:creationId xmlns:a16="http://schemas.microsoft.com/office/drawing/2014/main" id="{D3D56BAB-DF90-495C-95F6-E1A48532F52D}"/>
              </a:ext>
            </a:extLst>
          </p:cNvPr>
          <p:cNvSpPr/>
          <p:nvPr/>
        </p:nvSpPr>
        <p:spPr>
          <a:xfrm>
            <a:off x="834888" y="1457740"/>
            <a:ext cx="6082748" cy="4031873"/>
          </a:xfrm>
          <a:prstGeom prst="rect">
            <a:avLst/>
          </a:prstGeom>
        </p:spPr>
        <p:txBody>
          <a:bodyPr wrap="square">
            <a:spAutoFit/>
          </a:bodyPr>
          <a:lstStyle/>
          <a:p>
            <a:r>
              <a:rPr lang="fr-FR" sz="3200" dirty="0"/>
              <a:t>Konuşulması gereken bir sorun varsa yorgunluk sebebiyle ertelenir. Bu yüzden eşlerin birbirlerine açık şekilde konuşmaları ve sorunu konuşmak üzere uygun zaman yaratma konusunda hem fikir olmaları gerekir.(bir gezinti, spor aktivitesi, yemek vs.</a:t>
            </a:r>
          </a:p>
        </p:txBody>
      </p:sp>
    </p:spTree>
    <p:extLst>
      <p:ext uri="{BB962C8B-B14F-4D97-AF65-F5344CB8AC3E}">
        <p14:creationId xmlns:p14="http://schemas.microsoft.com/office/powerpoint/2010/main" val="1317953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B36674A-BED8-4387-A468-839CB373D952}"/>
              </a:ext>
            </a:extLst>
          </p:cNvPr>
          <p:cNvSpPr/>
          <p:nvPr/>
        </p:nvSpPr>
        <p:spPr>
          <a:xfrm>
            <a:off x="0" y="1"/>
            <a:ext cx="11476383" cy="4832092"/>
          </a:xfrm>
          <a:prstGeom prst="rect">
            <a:avLst/>
          </a:prstGeom>
        </p:spPr>
        <p:txBody>
          <a:bodyPr wrap="square">
            <a:spAutoFit/>
          </a:bodyPr>
          <a:lstStyle/>
          <a:p>
            <a:r>
              <a:rPr lang="fr-FR" sz="2800" b="1" dirty="0"/>
              <a:t>En Çok Tartışma Sebepleri</a:t>
            </a:r>
            <a:endParaRPr lang="tr-TR" sz="2800" b="1" dirty="0"/>
          </a:p>
          <a:p>
            <a:r>
              <a:rPr lang="tr-TR" sz="2800" b="1" dirty="0"/>
              <a:t>Eşler arasında en çok yaşanan tartışma sebeplerden birisi maalesef eşlerin ailelerinin de tartışmalarda öncül rol oynamasıdır. Özellikle kaynana fobisi her aile için bir kabus oluşturmaktadır. Yeni aile olmuş bir çiftin, kendi aileleri arasında bir rekabete girişmesi, güç gösterisinde bulunması sorunları daha da pekiştirmekte, içinden çıkılamaz hale getirmektedir. Birçok boşanma davasının sebebi aileler arası çatışmaların sonucudur. Yıl içerisinde normal ziyaretlerin dışında, çiftler arasında görüş ayrılıklarının yaşandığı, gerilimlerin arttığı belli tatil zamanları vardır. Ekonomik sorunlar, işsizlik, çocuk, sorumsuzluk….</a:t>
            </a:r>
          </a:p>
          <a:p>
            <a:endParaRPr lang="fr-FR" sz="2800" b="1" dirty="0"/>
          </a:p>
        </p:txBody>
      </p:sp>
      <p:pic>
        <p:nvPicPr>
          <p:cNvPr id="3" name="Resim 2">
            <a:extLst>
              <a:ext uri="{FF2B5EF4-FFF2-40B4-BE49-F238E27FC236}">
                <a16:creationId xmlns:a16="http://schemas.microsoft.com/office/drawing/2014/main" id="{451243C8-83BE-4029-B233-4BB6EA22C7FD}"/>
              </a:ext>
            </a:extLst>
          </p:cNvPr>
          <p:cNvPicPr>
            <a:picLocks noChangeAspect="1"/>
          </p:cNvPicPr>
          <p:nvPr/>
        </p:nvPicPr>
        <p:blipFill>
          <a:blip r:embed="rId2"/>
          <a:stretch>
            <a:fillRect/>
          </a:stretch>
        </p:blipFill>
        <p:spPr>
          <a:xfrm>
            <a:off x="3578087" y="3856383"/>
            <a:ext cx="5579165" cy="3028121"/>
          </a:xfrm>
          <a:prstGeom prst="rect">
            <a:avLst/>
          </a:prstGeom>
        </p:spPr>
      </p:pic>
    </p:spTree>
    <p:extLst>
      <p:ext uri="{BB962C8B-B14F-4D97-AF65-F5344CB8AC3E}">
        <p14:creationId xmlns:p14="http://schemas.microsoft.com/office/powerpoint/2010/main" val="15496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6934042-3684-4917-B882-3606E6D9B287}"/>
              </a:ext>
            </a:extLst>
          </p:cNvPr>
          <p:cNvSpPr/>
          <p:nvPr/>
        </p:nvSpPr>
        <p:spPr>
          <a:xfrm>
            <a:off x="0" y="0"/>
            <a:ext cx="12523304" cy="7225067"/>
          </a:xfrm>
          <a:prstGeom prst="rect">
            <a:avLst/>
          </a:prstGeom>
        </p:spPr>
        <p:txBody>
          <a:bodyPr wrap="square">
            <a:spAutoFit/>
          </a:bodyPr>
          <a:lstStyle/>
          <a:p>
            <a:r>
              <a:rPr lang="fr-FR" sz="2800" b="1" dirty="0">
                <a:solidFill>
                  <a:srgbClr val="FF0000"/>
                </a:solidFill>
              </a:rPr>
              <a:t>Eşlerin Tartışma Sırasında Yapmaması Gerekenler</a:t>
            </a:r>
            <a:endParaRPr lang="tr-TR" sz="2800" b="1" dirty="0">
              <a:solidFill>
                <a:srgbClr val="FF0000"/>
              </a:solidFill>
            </a:endParaRPr>
          </a:p>
          <a:p>
            <a:r>
              <a:rPr lang="fr-FR" sz="2800" b="1" dirty="0"/>
              <a:t>Bir sorun karşısında mevcut durumu eşinizin kazanacağı veya kaybedeceği</a:t>
            </a:r>
          </a:p>
          <a:p>
            <a:r>
              <a:rPr lang="fr-FR" sz="2800" b="1" dirty="0"/>
              <a:t>bir savaş olarak görmeyin. Önemli olan her iki tarafında bu durumdan</a:t>
            </a:r>
            <a:r>
              <a:rPr lang="tr-TR" sz="2800" b="1" dirty="0"/>
              <a:t>  </a:t>
            </a:r>
            <a:r>
              <a:rPr lang="fr-FR" sz="2800" b="1" dirty="0"/>
              <a:t>güçlü olarak çıkmasıdır.</a:t>
            </a:r>
          </a:p>
          <a:p>
            <a:r>
              <a:rPr lang="fr-FR" sz="2800" b="1" dirty="0"/>
              <a:t>• Sizin için önemli olduğuna inandığınız şeylere takılıp kalmayın. Çünkü</a:t>
            </a:r>
            <a:r>
              <a:rPr lang="tr-TR" sz="2800" b="1" dirty="0"/>
              <a:t> </a:t>
            </a:r>
            <a:r>
              <a:rPr lang="fr-FR" sz="2800" b="1" dirty="0"/>
              <a:t>zamanla saplantıya dönüşme riski vardır. Bu tür şeyler er veya geç bir</a:t>
            </a:r>
            <a:r>
              <a:rPr lang="tr-TR" sz="2800" b="1" dirty="0"/>
              <a:t> </a:t>
            </a:r>
            <a:r>
              <a:rPr lang="fr-FR" sz="2800" b="1" dirty="0"/>
              <a:t>hınca dönüşebilir. Hesap sormak üzere bir şeyleri biriktirmeyin.</a:t>
            </a:r>
          </a:p>
          <a:p>
            <a:r>
              <a:rPr lang="fr-FR" sz="2800" b="1" dirty="0"/>
              <a:t>• Tartışmaktan kaçmak iyi bir çözüm değildir. Sanki hiçbir şey olmamış</a:t>
            </a:r>
            <a:r>
              <a:rPr lang="tr-TR" sz="2800" b="1" dirty="0"/>
              <a:t> </a:t>
            </a:r>
            <a:r>
              <a:rPr lang="fr-FR" sz="2800" b="1" dirty="0"/>
              <a:t>gibi yapmak sizi daha da mutsuz bir duruma götürür. Çift olarak samimi</a:t>
            </a:r>
            <a:r>
              <a:rPr lang="tr-TR" sz="2800" b="1" dirty="0"/>
              <a:t> </a:t>
            </a:r>
            <a:r>
              <a:rPr lang="fr-FR" sz="2800" b="1" dirty="0"/>
              <a:t>olmak zorunda olduğunuzu unutmayın. </a:t>
            </a:r>
            <a:endParaRPr lang="tr-TR" sz="2800" b="1" dirty="0"/>
          </a:p>
          <a:p>
            <a:r>
              <a:rPr lang="fr-FR" sz="2800" b="1" dirty="0"/>
              <a:t>Sadece o anki sorun üzerinde yoğunlaşın. Geriye dönük pislikleri eşelemenin</a:t>
            </a:r>
          </a:p>
          <a:p>
            <a:r>
              <a:rPr lang="fr-FR" sz="2800" b="1" dirty="0"/>
              <a:t>kimseye yararı olmayacaktır. Eğer aksini yaparsanız sizi birbirinizden</a:t>
            </a:r>
            <a:r>
              <a:rPr lang="tr-TR" sz="2800" b="1" dirty="0"/>
              <a:t>  </a:t>
            </a:r>
            <a:r>
              <a:rPr lang="fr-FR" sz="2800" b="1" dirty="0"/>
              <a:t>ayıracak kocaman bir top oluşturursunuz ki altında yine siz</a:t>
            </a:r>
            <a:r>
              <a:rPr lang="tr-TR" sz="2800" b="1" dirty="0"/>
              <a:t> </a:t>
            </a:r>
            <a:r>
              <a:rPr lang="fr-FR" sz="2800" b="1" dirty="0"/>
              <a:t>kalırsınız.</a:t>
            </a:r>
          </a:p>
          <a:p>
            <a:r>
              <a:rPr lang="fr-FR" sz="2800" b="1" dirty="0"/>
              <a:t>• Eşinizi mutlaka dinleyin. Bir konuşma veya tartışma sırasında lafı ağzında</a:t>
            </a:r>
          </a:p>
          <a:p>
            <a:r>
              <a:rPr lang="fr-FR" sz="2800" b="1" dirty="0"/>
              <a:t>bırakmayın.</a:t>
            </a:r>
            <a:endParaRPr lang="tr-TR" sz="2800" b="1" dirty="0"/>
          </a:p>
          <a:p>
            <a:r>
              <a:rPr lang="tr-TR" sz="2800" b="1" dirty="0"/>
              <a:t>Daima Pozitif düşünün.</a:t>
            </a:r>
            <a:endParaRPr lang="fr-FR" sz="2800" b="1" dirty="0"/>
          </a:p>
        </p:txBody>
      </p:sp>
    </p:spTree>
    <p:extLst>
      <p:ext uri="{BB962C8B-B14F-4D97-AF65-F5344CB8AC3E}">
        <p14:creationId xmlns:p14="http://schemas.microsoft.com/office/powerpoint/2010/main" val="2834279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84890B5-EE9A-43EC-9488-A20A0A0048CF}"/>
              </a:ext>
            </a:extLst>
          </p:cNvPr>
          <p:cNvPicPr>
            <a:picLocks noChangeAspect="1"/>
          </p:cNvPicPr>
          <p:nvPr/>
        </p:nvPicPr>
        <p:blipFill>
          <a:blip r:embed="rId2"/>
          <a:stretch>
            <a:fillRect/>
          </a:stretch>
        </p:blipFill>
        <p:spPr>
          <a:xfrm>
            <a:off x="622853" y="395245"/>
            <a:ext cx="5473146" cy="3782917"/>
          </a:xfrm>
          <a:prstGeom prst="rect">
            <a:avLst/>
          </a:prstGeom>
        </p:spPr>
      </p:pic>
      <p:pic>
        <p:nvPicPr>
          <p:cNvPr id="3" name="Resim 2">
            <a:extLst>
              <a:ext uri="{FF2B5EF4-FFF2-40B4-BE49-F238E27FC236}">
                <a16:creationId xmlns:a16="http://schemas.microsoft.com/office/drawing/2014/main" id="{4DC257F5-E7BF-45EC-A954-11EAEE637E9C}"/>
              </a:ext>
            </a:extLst>
          </p:cNvPr>
          <p:cNvPicPr>
            <a:picLocks noChangeAspect="1"/>
          </p:cNvPicPr>
          <p:nvPr/>
        </p:nvPicPr>
        <p:blipFill>
          <a:blip r:embed="rId3"/>
          <a:stretch>
            <a:fillRect/>
          </a:stretch>
        </p:blipFill>
        <p:spPr>
          <a:xfrm>
            <a:off x="6095999" y="2573406"/>
            <a:ext cx="5261113" cy="3860524"/>
          </a:xfrm>
          <a:prstGeom prst="rect">
            <a:avLst/>
          </a:prstGeom>
        </p:spPr>
      </p:pic>
    </p:spTree>
    <p:extLst>
      <p:ext uri="{BB962C8B-B14F-4D97-AF65-F5344CB8AC3E}">
        <p14:creationId xmlns:p14="http://schemas.microsoft.com/office/powerpoint/2010/main" val="405248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BC7E7A8-B00A-498C-9EAE-458945676579}"/>
              </a:ext>
            </a:extLst>
          </p:cNvPr>
          <p:cNvSpPr/>
          <p:nvPr/>
        </p:nvSpPr>
        <p:spPr>
          <a:xfrm>
            <a:off x="265043" y="58847"/>
            <a:ext cx="7686261" cy="6740307"/>
          </a:xfrm>
          <a:prstGeom prst="rect">
            <a:avLst/>
          </a:prstGeom>
        </p:spPr>
        <p:txBody>
          <a:bodyPr wrap="square">
            <a:spAutoFit/>
          </a:bodyPr>
          <a:lstStyle/>
          <a:p>
            <a:r>
              <a:rPr lang="fr-FR" sz="2400" b="1" dirty="0"/>
              <a:t>Ana-Babaların Çocuklarla İletişimi</a:t>
            </a:r>
          </a:p>
          <a:p>
            <a:r>
              <a:rPr lang="fr-FR" sz="2400" dirty="0"/>
              <a:t>Ana-babaların çocuklarına davranışlarında, çocuklarının kişilikleri ile ilgili</a:t>
            </a:r>
          </a:p>
          <a:p>
            <a:r>
              <a:rPr lang="fr-FR" sz="2400" dirty="0"/>
              <a:t>görüşleri kadar, genelde gelişim, aşama ve zamanlamaları ve çocukların nasıl öğrendiklerine</a:t>
            </a:r>
            <a:r>
              <a:rPr lang="tr-TR" sz="2400" dirty="0"/>
              <a:t> </a:t>
            </a:r>
            <a:r>
              <a:rPr lang="fr-FR" sz="2400" dirty="0"/>
              <a:t>ilişkin inançlarının da önemli etkileri vardır. Örneğin, çocuğun, yürüme,</a:t>
            </a:r>
            <a:r>
              <a:rPr lang="tr-TR" sz="2400" dirty="0"/>
              <a:t> </a:t>
            </a:r>
            <a:r>
              <a:rPr lang="fr-FR" sz="2400" dirty="0"/>
              <a:t>konuşma, kendi kendine tuvalete girme, yemek yeme ve giyinmesine ilişkin</a:t>
            </a:r>
            <a:r>
              <a:rPr lang="tr-TR" sz="2400" dirty="0"/>
              <a:t> </a:t>
            </a:r>
            <a:r>
              <a:rPr lang="fr-FR" sz="2400" dirty="0"/>
              <a:t>çok erken veya çok geç beklentileri olan ana-babalar, çocuklarından aşırı isteklerde</a:t>
            </a:r>
            <a:r>
              <a:rPr lang="tr-TR" sz="2400" dirty="0"/>
              <a:t> </a:t>
            </a:r>
            <a:r>
              <a:rPr lang="fr-FR" sz="2400" dirty="0"/>
              <a:t>bulunup, onları yok yere üzebilirler veya kendi kendilerine yetebilecekken, bazı</a:t>
            </a:r>
            <a:r>
              <a:rPr lang="tr-TR" sz="2400" dirty="0"/>
              <a:t> </a:t>
            </a:r>
            <a:r>
              <a:rPr lang="fr-FR" sz="2400" dirty="0"/>
              <a:t>işlere girişmelerini engelleyerek, beceriksiz ve aşırı bağımlı olarak yetiştirebilirler.</a:t>
            </a:r>
            <a:r>
              <a:rPr lang="tr-TR" sz="2400" dirty="0"/>
              <a:t>- </a:t>
            </a:r>
            <a:r>
              <a:rPr lang="fr-FR" sz="2400" dirty="0"/>
              <a:t>Dökmen’e göre, çocuklarını aşırı koruyan ve denetleyen ana-babalar, onların</a:t>
            </a:r>
            <a:r>
              <a:rPr lang="tr-TR" sz="2400" dirty="0"/>
              <a:t> </a:t>
            </a:r>
            <a:r>
              <a:rPr lang="fr-FR" sz="2400" dirty="0"/>
              <a:t>rahatlıkla yapabilecekleri pek çok şeyi onlar adına yapmaya çalışırlar. Bu</a:t>
            </a:r>
            <a:r>
              <a:rPr lang="tr-TR" sz="2400" dirty="0"/>
              <a:t> </a:t>
            </a:r>
            <a:r>
              <a:rPr lang="fr-FR" sz="2400" dirty="0"/>
              <a:t>tavırlarıyla</a:t>
            </a:r>
            <a:r>
              <a:rPr lang="tr-TR" sz="2400" dirty="0"/>
              <a:t> </a:t>
            </a:r>
            <a:r>
              <a:rPr lang="fr-FR" sz="2400" dirty="0"/>
              <a:t>da çocuklarının yaşayarak öğrenmelerini, özellikle sınama-yanılma yoluyla</a:t>
            </a:r>
            <a:r>
              <a:rPr lang="tr-TR" sz="2400" dirty="0"/>
              <a:t> </a:t>
            </a:r>
            <a:r>
              <a:rPr lang="fr-FR" sz="2400" dirty="0"/>
              <a:t>öğrenmelerini, istemeden engellemiş olurlar. Böylece geleceğin bağımlı çocuk ana</a:t>
            </a:r>
            <a:r>
              <a:rPr lang="tr-TR" sz="2400" dirty="0"/>
              <a:t> </a:t>
            </a:r>
            <a:r>
              <a:rPr lang="fr-FR" sz="2400" dirty="0"/>
              <a:t>babalarını yetiştirirler.</a:t>
            </a:r>
          </a:p>
        </p:txBody>
      </p:sp>
      <p:pic>
        <p:nvPicPr>
          <p:cNvPr id="3" name="Resim 2">
            <a:extLst>
              <a:ext uri="{FF2B5EF4-FFF2-40B4-BE49-F238E27FC236}">
                <a16:creationId xmlns:a16="http://schemas.microsoft.com/office/drawing/2014/main" id="{3DBDD7CE-A378-44AC-83CA-B82154E026AD}"/>
              </a:ext>
            </a:extLst>
          </p:cNvPr>
          <p:cNvPicPr>
            <a:picLocks noChangeAspect="1"/>
          </p:cNvPicPr>
          <p:nvPr/>
        </p:nvPicPr>
        <p:blipFill>
          <a:blip r:embed="rId2"/>
          <a:stretch>
            <a:fillRect/>
          </a:stretch>
        </p:blipFill>
        <p:spPr>
          <a:xfrm>
            <a:off x="8776666" y="167930"/>
            <a:ext cx="3415333" cy="3261070"/>
          </a:xfrm>
          <a:prstGeom prst="rect">
            <a:avLst/>
          </a:prstGeom>
        </p:spPr>
      </p:pic>
      <p:pic>
        <p:nvPicPr>
          <p:cNvPr id="4" name="Resim 3">
            <a:extLst>
              <a:ext uri="{FF2B5EF4-FFF2-40B4-BE49-F238E27FC236}">
                <a16:creationId xmlns:a16="http://schemas.microsoft.com/office/drawing/2014/main" id="{885C1D18-0EFF-44BB-9F89-AD2067D72F0B}"/>
              </a:ext>
            </a:extLst>
          </p:cNvPr>
          <p:cNvPicPr>
            <a:picLocks noChangeAspect="1"/>
          </p:cNvPicPr>
          <p:nvPr/>
        </p:nvPicPr>
        <p:blipFill>
          <a:blip r:embed="rId3"/>
          <a:stretch>
            <a:fillRect/>
          </a:stretch>
        </p:blipFill>
        <p:spPr>
          <a:xfrm>
            <a:off x="8776667" y="3869634"/>
            <a:ext cx="3415333" cy="2820435"/>
          </a:xfrm>
          <a:prstGeom prst="rect">
            <a:avLst/>
          </a:prstGeom>
        </p:spPr>
      </p:pic>
    </p:spTree>
    <p:extLst>
      <p:ext uri="{BB962C8B-B14F-4D97-AF65-F5344CB8AC3E}">
        <p14:creationId xmlns:p14="http://schemas.microsoft.com/office/powerpoint/2010/main" val="3740373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71726D9-F596-4B62-A1CE-8CDD148D2C3F}"/>
              </a:ext>
            </a:extLst>
          </p:cNvPr>
          <p:cNvSpPr/>
          <p:nvPr/>
        </p:nvSpPr>
        <p:spPr>
          <a:xfrm>
            <a:off x="106017" y="119270"/>
            <a:ext cx="12085983" cy="3477875"/>
          </a:xfrm>
          <a:prstGeom prst="rect">
            <a:avLst/>
          </a:prstGeom>
        </p:spPr>
        <p:txBody>
          <a:bodyPr wrap="square">
            <a:spAutoFit/>
          </a:bodyPr>
          <a:lstStyle/>
          <a:p>
            <a:r>
              <a:rPr lang="fr-FR" sz="2000" b="1" dirty="0">
                <a:solidFill>
                  <a:srgbClr val="FF0000"/>
                </a:solidFill>
              </a:rPr>
              <a:t>Her şeyin doğrusunu</a:t>
            </a:r>
            <a:r>
              <a:rPr lang="tr-TR" sz="2000" b="1" dirty="0">
                <a:solidFill>
                  <a:srgbClr val="FF0000"/>
                </a:solidFill>
              </a:rPr>
              <a:t> </a:t>
            </a:r>
            <a:r>
              <a:rPr lang="fr-FR" sz="2000" b="1" dirty="0">
                <a:solidFill>
                  <a:srgbClr val="FF0000"/>
                </a:solidFill>
              </a:rPr>
              <a:t>anne baba bilmemelidir. Çocuğun kişilik sahibi olabilmesi için, sorgulayıcı bir tavır</a:t>
            </a:r>
            <a:r>
              <a:rPr lang="tr-TR" sz="2000" b="1" dirty="0">
                <a:solidFill>
                  <a:srgbClr val="FF0000"/>
                </a:solidFill>
              </a:rPr>
              <a:t> </a:t>
            </a:r>
            <a:r>
              <a:rPr lang="fr-FR" sz="2000" b="1" dirty="0">
                <a:solidFill>
                  <a:srgbClr val="FF0000"/>
                </a:solidFill>
              </a:rPr>
              <a:t>içinde yetişmesine fırsat verilmelidir. “Ben böyle düşünmüyorum, şöyle olursa</a:t>
            </a:r>
            <a:r>
              <a:rPr lang="tr-TR" sz="2000" b="1" dirty="0">
                <a:solidFill>
                  <a:srgbClr val="FF0000"/>
                </a:solidFill>
              </a:rPr>
              <a:t> </a:t>
            </a:r>
            <a:r>
              <a:rPr lang="fr-FR" sz="2000" b="1" dirty="0">
                <a:solidFill>
                  <a:srgbClr val="FF0000"/>
                </a:solidFill>
              </a:rPr>
              <a:t>daha doğru olacağını düşünüyorum” gibi…Ona fırsat tanımak, onun kişiliğinin</a:t>
            </a:r>
            <a:r>
              <a:rPr lang="tr-TR" sz="2000" b="1" dirty="0">
                <a:solidFill>
                  <a:srgbClr val="FF0000"/>
                </a:solidFill>
              </a:rPr>
              <a:t> </a:t>
            </a:r>
            <a:r>
              <a:rPr lang="fr-FR" sz="2000" b="1" dirty="0">
                <a:solidFill>
                  <a:srgbClr val="FF0000"/>
                </a:solidFill>
              </a:rPr>
              <a:t>öne çıkmasına yardımcı olan kişiliğine saygı duymak, onur duyacağımız gençlerin</a:t>
            </a:r>
            <a:r>
              <a:rPr lang="tr-TR" sz="2000" b="1" dirty="0">
                <a:solidFill>
                  <a:srgbClr val="FF0000"/>
                </a:solidFill>
              </a:rPr>
              <a:t> </a:t>
            </a:r>
            <a:r>
              <a:rPr lang="fr-FR" sz="2000" b="1" dirty="0">
                <a:solidFill>
                  <a:srgbClr val="FF0000"/>
                </a:solidFill>
              </a:rPr>
              <a:t>yetişmesi demektir</a:t>
            </a:r>
            <a:r>
              <a:rPr lang="tr-TR" sz="2000" b="1" dirty="0">
                <a:solidFill>
                  <a:srgbClr val="FF0000"/>
                </a:solidFill>
              </a:rPr>
              <a:t>. Çocukla küçük yaştan itibaren kurulan ilişki onun ilerideki ilişkilerinin temelini oluşturur. Anne-babanın küçük yaştan itibaren çocuğuyla kurduğu bağ, sağlıklı bir iletişim, ilişki onun ileride kendisi ve diğer insanlarla olan ilişkisinin temelini oluşturur. Anne-babaların, çocukları ile sağlıklı iletişim kurabilmeleri için öncelikle iletişim bilgi ve becerileri ile donanık olmalıdırlar. Sağlıklı iletişim için, çocuklarını dinlemeli, duygularını paylaşmalı ve olumsuz davranışlar karşısında yargılayıcı değil onları anlamaya çalışmalıdırlar. Her şeyden önce sağlıklı bir aile ve iletişim ortamı için eşlerinin kendilerine saygılı bir şekilde karı-koca ilişkisinin gereği olan rolleri çok iyi oynamaları gerekmektedir. Bu rollerin, yaşam senaryoları</a:t>
            </a:r>
          </a:p>
          <a:p>
            <a:r>
              <a:rPr lang="tr-TR" sz="2000" b="1" dirty="0">
                <a:solidFill>
                  <a:srgbClr val="FF0000"/>
                </a:solidFill>
              </a:rPr>
              <a:t>içerisinde başarılı ve gerçekçi oynanması ile sağlıklı yaşam doyumu yüksek aile bireyleri yetiştirilebilir</a:t>
            </a:r>
            <a:endParaRPr lang="fr-FR" sz="2000" b="1" dirty="0">
              <a:solidFill>
                <a:srgbClr val="FF0000"/>
              </a:solidFill>
            </a:endParaRPr>
          </a:p>
        </p:txBody>
      </p:sp>
      <p:pic>
        <p:nvPicPr>
          <p:cNvPr id="3" name="Resim 2">
            <a:extLst>
              <a:ext uri="{FF2B5EF4-FFF2-40B4-BE49-F238E27FC236}">
                <a16:creationId xmlns:a16="http://schemas.microsoft.com/office/drawing/2014/main" id="{FFE3D0FC-600E-4E21-BE50-1F19E236FBD4}"/>
              </a:ext>
            </a:extLst>
          </p:cNvPr>
          <p:cNvPicPr>
            <a:picLocks noChangeAspect="1"/>
          </p:cNvPicPr>
          <p:nvPr/>
        </p:nvPicPr>
        <p:blipFill>
          <a:blip r:embed="rId2"/>
          <a:stretch>
            <a:fillRect/>
          </a:stretch>
        </p:blipFill>
        <p:spPr>
          <a:xfrm>
            <a:off x="848139" y="3597145"/>
            <a:ext cx="2981739" cy="3181340"/>
          </a:xfrm>
          <a:prstGeom prst="rect">
            <a:avLst/>
          </a:prstGeom>
        </p:spPr>
      </p:pic>
      <p:pic>
        <p:nvPicPr>
          <p:cNvPr id="4" name="Resim 3">
            <a:extLst>
              <a:ext uri="{FF2B5EF4-FFF2-40B4-BE49-F238E27FC236}">
                <a16:creationId xmlns:a16="http://schemas.microsoft.com/office/drawing/2014/main" id="{9A92FD18-D73D-4AE4-B02D-116C76202B8E}"/>
              </a:ext>
            </a:extLst>
          </p:cNvPr>
          <p:cNvPicPr>
            <a:picLocks noChangeAspect="1"/>
          </p:cNvPicPr>
          <p:nvPr/>
        </p:nvPicPr>
        <p:blipFill>
          <a:blip r:embed="rId3"/>
          <a:stretch>
            <a:fillRect/>
          </a:stretch>
        </p:blipFill>
        <p:spPr>
          <a:xfrm>
            <a:off x="4717774" y="3597145"/>
            <a:ext cx="5936973" cy="2962681"/>
          </a:xfrm>
          <a:prstGeom prst="rect">
            <a:avLst/>
          </a:prstGeom>
        </p:spPr>
      </p:pic>
    </p:spTree>
    <p:extLst>
      <p:ext uri="{BB962C8B-B14F-4D97-AF65-F5344CB8AC3E}">
        <p14:creationId xmlns:p14="http://schemas.microsoft.com/office/powerpoint/2010/main" val="3317360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8B049D76-E296-4216-9411-2E677EE419DB}"/>
              </a:ext>
            </a:extLst>
          </p:cNvPr>
          <p:cNvSpPr/>
          <p:nvPr/>
        </p:nvSpPr>
        <p:spPr>
          <a:xfrm>
            <a:off x="318052" y="172278"/>
            <a:ext cx="11701670" cy="4216539"/>
          </a:xfrm>
          <a:prstGeom prst="rect">
            <a:avLst/>
          </a:prstGeom>
        </p:spPr>
        <p:txBody>
          <a:bodyPr wrap="square">
            <a:spAutoFit/>
          </a:bodyPr>
          <a:lstStyle/>
          <a:p>
            <a:r>
              <a:rPr lang="fr-FR" sz="2800" b="1" dirty="0"/>
              <a:t>Okul Çağında İletişimin Önemi ve Yöntemleri</a:t>
            </a:r>
            <a:endParaRPr lang="tr-TR" sz="2800" b="1" dirty="0"/>
          </a:p>
          <a:p>
            <a:r>
              <a:rPr lang="fr-FR" sz="2400" b="1" dirty="0"/>
              <a:t>Çocuk için okul, yeni bir dünyaya adım atmak gibidir. Okula başlayan bir çocuk,</a:t>
            </a:r>
          </a:p>
          <a:p>
            <a:r>
              <a:rPr lang="fr-FR" sz="2400" b="1" dirty="0"/>
              <a:t>aile ortamından ciddi anlamda ilk defa ayrılmak durumunda kalır. Bu onun</a:t>
            </a:r>
            <a:r>
              <a:rPr lang="tr-TR" sz="2400" b="1" dirty="0"/>
              <a:t> </a:t>
            </a:r>
            <a:r>
              <a:rPr lang="fr-FR" sz="2400" b="1" dirty="0"/>
              <a:t>için hiç kolay bir</a:t>
            </a:r>
            <a:r>
              <a:rPr lang="tr-TR" sz="2400" b="1" dirty="0"/>
              <a:t> </a:t>
            </a:r>
            <a:r>
              <a:rPr lang="fr-FR" sz="2400" b="1" dirty="0"/>
              <a:t>şey değildir. Okula giden bir çocuk, okulda bulunduğu süre içinde bazı gerilimleri</a:t>
            </a:r>
            <a:r>
              <a:rPr lang="tr-TR" sz="2400" b="1" dirty="0"/>
              <a:t> </a:t>
            </a:r>
            <a:r>
              <a:rPr lang="fr-FR" sz="2400" b="1" dirty="0"/>
              <a:t>yaşayabilir,</a:t>
            </a:r>
            <a:r>
              <a:rPr lang="tr-TR" sz="2400" b="1" dirty="0"/>
              <a:t> </a:t>
            </a:r>
            <a:r>
              <a:rPr lang="fr-FR" sz="2400" b="1" dirty="0"/>
              <a:t>huzursuzluk duyabilir, birisiyle tartışmış ve sonuçta eve moralsiz dönmüş olabilir. Örneğin, okula başlayan çocuğuna,</a:t>
            </a:r>
            <a:r>
              <a:rPr lang="tr-TR" sz="2400" b="1" dirty="0"/>
              <a:t> </a:t>
            </a:r>
            <a:r>
              <a:rPr lang="fr-FR" sz="2400" b="1" dirty="0"/>
              <a:t>okulun güzelliklerinden söz eden anne, çocuğu kötü bir şey öğrenince: “Bunları</a:t>
            </a:r>
            <a:r>
              <a:rPr lang="tr-TR" sz="2400" b="1" dirty="0"/>
              <a:t> </a:t>
            </a:r>
            <a:r>
              <a:rPr lang="fr-FR" sz="2400" b="1" dirty="0"/>
              <a:t>hep okuldan öğreniyorsun!” şeklinde tepki gösterir veya öğretmeni eleştirir.</a:t>
            </a:r>
            <a:endParaRPr lang="tr-TR" sz="2400" b="1" dirty="0"/>
          </a:p>
          <a:p>
            <a:r>
              <a:rPr lang="fr-FR" sz="2400" b="1" dirty="0"/>
              <a:t>Çocuk bazen bu yaşadıklarını aile üyeleriyle paylaşır. Kimi zaman bu konuları hiç açmaz ve bu krizleri tek başına yönetmek zorunda kalır. Bir çocuk için gerçekten öğretmenle veya arkadaşlarıyla yaşadığı şeyleri konuşmak kolay değildir. </a:t>
            </a:r>
            <a:endParaRPr lang="tr-TR" sz="2400" b="1" dirty="0"/>
          </a:p>
        </p:txBody>
      </p:sp>
      <p:pic>
        <p:nvPicPr>
          <p:cNvPr id="4" name="Resim 3">
            <a:extLst>
              <a:ext uri="{FF2B5EF4-FFF2-40B4-BE49-F238E27FC236}">
                <a16:creationId xmlns:a16="http://schemas.microsoft.com/office/drawing/2014/main" id="{1AA96527-6C5C-4AB1-8A49-244EFCF6D958}"/>
              </a:ext>
            </a:extLst>
          </p:cNvPr>
          <p:cNvPicPr>
            <a:picLocks noChangeAspect="1"/>
          </p:cNvPicPr>
          <p:nvPr/>
        </p:nvPicPr>
        <p:blipFill>
          <a:blip r:embed="rId2"/>
          <a:stretch>
            <a:fillRect/>
          </a:stretch>
        </p:blipFill>
        <p:spPr>
          <a:xfrm>
            <a:off x="850830" y="4665386"/>
            <a:ext cx="4039222" cy="2020336"/>
          </a:xfrm>
          <a:prstGeom prst="rect">
            <a:avLst/>
          </a:prstGeom>
        </p:spPr>
      </p:pic>
      <p:pic>
        <p:nvPicPr>
          <p:cNvPr id="5" name="Resim 4">
            <a:extLst>
              <a:ext uri="{FF2B5EF4-FFF2-40B4-BE49-F238E27FC236}">
                <a16:creationId xmlns:a16="http://schemas.microsoft.com/office/drawing/2014/main" id="{AB8030EA-C8A9-4C27-9083-52D8C11B613A}"/>
              </a:ext>
            </a:extLst>
          </p:cNvPr>
          <p:cNvPicPr>
            <a:picLocks noChangeAspect="1"/>
          </p:cNvPicPr>
          <p:nvPr/>
        </p:nvPicPr>
        <p:blipFill>
          <a:blip r:embed="rId3"/>
          <a:stretch>
            <a:fillRect/>
          </a:stretch>
        </p:blipFill>
        <p:spPr>
          <a:xfrm>
            <a:off x="6554855" y="4388816"/>
            <a:ext cx="3304761" cy="2296905"/>
          </a:xfrm>
          <a:prstGeom prst="rect">
            <a:avLst/>
          </a:prstGeom>
        </p:spPr>
      </p:pic>
    </p:spTree>
    <p:extLst>
      <p:ext uri="{BB962C8B-B14F-4D97-AF65-F5344CB8AC3E}">
        <p14:creationId xmlns:p14="http://schemas.microsoft.com/office/powerpoint/2010/main" val="2727788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70F2865-24C4-4AF6-8502-22F88F587C6C}"/>
              </a:ext>
            </a:extLst>
          </p:cNvPr>
          <p:cNvSpPr/>
          <p:nvPr/>
        </p:nvSpPr>
        <p:spPr>
          <a:xfrm>
            <a:off x="1" y="0"/>
            <a:ext cx="12324522" cy="341632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fr-FR" sz="2400" b="1" dirty="0"/>
              <a:t>Gordon, “çocuklara</a:t>
            </a:r>
            <a:r>
              <a:rPr lang="tr-TR" sz="2400" b="1" dirty="0"/>
              <a:t> </a:t>
            </a:r>
            <a:r>
              <a:rPr lang="fr-FR" sz="2400" b="1" dirty="0"/>
              <a:t>güven vermeyi, onların sorumluluklarını kabullenmeyi ve sorunlarına kendi başlarına çözüm getirmelerini, uygulanacak aktif dinleme (active listening) yöntemi</a:t>
            </a:r>
            <a:r>
              <a:rPr lang="tr-TR" sz="2400" b="1" dirty="0"/>
              <a:t> </a:t>
            </a:r>
            <a:r>
              <a:rPr lang="fr-FR" sz="2400" b="1" dirty="0"/>
              <a:t>ile mümkün görür. Gordon’a göre, aktif dinleme, konuşan bireyin sözlerini açarak,</a:t>
            </a:r>
            <a:r>
              <a:rPr lang="tr-TR" sz="2400" b="1" dirty="0"/>
              <a:t> </a:t>
            </a:r>
            <a:r>
              <a:rPr lang="fr-FR" sz="2400" b="1" dirty="0"/>
              <a:t>tekrar etmekten ibarettir. Bu yöntem, çocukların sahip oldukları olumsuz duygulardan</a:t>
            </a:r>
            <a:r>
              <a:rPr lang="tr-TR" sz="2400" b="1" dirty="0"/>
              <a:t> </a:t>
            </a:r>
            <a:r>
              <a:rPr lang="fr-FR" sz="2400" b="1" dirty="0"/>
              <a:t>dolayı rahatsız olmalarını engeller, yetişkinle çocuk arasında sıcak bir ilişkinin</a:t>
            </a:r>
            <a:r>
              <a:rPr lang="tr-TR" sz="2400" b="1" dirty="0"/>
              <a:t> </a:t>
            </a:r>
            <a:r>
              <a:rPr lang="fr-FR" sz="2400" b="1" dirty="0"/>
              <a:t>kurulmasın sağlar, sorunlarının çözümlenmesini kolaylaştırır ve çocukların,</a:t>
            </a:r>
            <a:r>
              <a:rPr lang="tr-TR" sz="2400" b="1" dirty="0"/>
              <a:t> </a:t>
            </a:r>
            <a:r>
              <a:rPr lang="fr-FR" sz="2400" b="1" dirty="0"/>
              <a:t>anne ve babalarının düşüncelerine değer</a:t>
            </a:r>
            <a:r>
              <a:rPr lang="tr-TR" sz="2400" b="1" dirty="0"/>
              <a:t> </a:t>
            </a:r>
            <a:r>
              <a:rPr lang="fr-FR" sz="2400" b="1" dirty="0"/>
              <a:t>vermelerini sağlar. İşte bir örnek:</a:t>
            </a:r>
            <a:r>
              <a:rPr lang="tr-TR" sz="2400" b="1" dirty="0"/>
              <a:t> </a:t>
            </a:r>
            <a:r>
              <a:rPr lang="fr-FR" sz="2400" b="1" dirty="0"/>
              <a:t>Çocuk: -“O hayaletlerle dolu karanlık odada yatmak istemiyorum!”</a:t>
            </a:r>
            <a:r>
              <a:rPr lang="tr-TR" sz="2400" b="1" dirty="0"/>
              <a:t> </a:t>
            </a:r>
            <a:r>
              <a:rPr lang="fr-FR" sz="2400" b="1" dirty="0"/>
              <a:t>Anne: -“Odanda hayaletler olduğunu düşünüp korkuyorsun”.</a:t>
            </a:r>
            <a:r>
              <a:rPr lang="tr-TR" sz="2400" b="1" dirty="0"/>
              <a:t> </a:t>
            </a:r>
            <a:r>
              <a:rPr lang="fr-FR" sz="2400" b="1" dirty="0"/>
              <a:t>Çocuğunuzla bu yöntemleri deneyerek iletişim kurmaya çalıştığınızda, size</a:t>
            </a:r>
            <a:r>
              <a:rPr lang="tr-TR" sz="2400" b="1" dirty="0"/>
              <a:t> k</a:t>
            </a:r>
            <a:r>
              <a:rPr lang="fr-FR" sz="2400" b="1" dirty="0"/>
              <a:t>olayca kafasından geçen önemli şeyleri açıklayacaktır.</a:t>
            </a:r>
          </a:p>
        </p:txBody>
      </p:sp>
      <p:pic>
        <p:nvPicPr>
          <p:cNvPr id="3" name="Resim 2">
            <a:extLst>
              <a:ext uri="{FF2B5EF4-FFF2-40B4-BE49-F238E27FC236}">
                <a16:creationId xmlns:a16="http://schemas.microsoft.com/office/drawing/2014/main" id="{73CE6231-278E-413E-AED1-F943561BC94B}"/>
              </a:ext>
            </a:extLst>
          </p:cNvPr>
          <p:cNvPicPr>
            <a:picLocks noChangeAspect="1"/>
          </p:cNvPicPr>
          <p:nvPr/>
        </p:nvPicPr>
        <p:blipFill>
          <a:blip r:embed="rId2"/>
          <a:stretch>
            <a:fillRect/>
          </a:stretch>
        </p:blipFill>
        <p:spPr>
          <a:xfrm>
            <a:off x="549966" y="3962400"/>
            <a:ext cx="5049077" cy="2748170"/>
          </a:xfrm>
          <a:prstGeom prst="rect">
            <a:avLst/>
          </a:prstGeom>
        </p:spPr>
      </p:pic>
      <p:pic>
        <p:nvPicPr>
          <p:cNvPr id="4" name="Resim 3">
            <a:extLst>
              <a:ext uri="{FF2B5EF4-FFF2-40B4-BE49-F238E27FC236}">
                <a16:creationId xmlns:a16="http://schemas.microsoft.com/office/drawing/2014/main" id="{0DC05D7A-ED8C-4FBD-84E5-670ABC722734}"/>
              </a:ext>
            </a:extLst>
          </p:cNvPr>
          <p:cNvPicPr>
            <a:picLocks noChangeAspect="1"/>
          </p:cNvPicPr>
          <p:nvPr/>
        </p:nvPicPr>
        <p:blipFill>
          <a:blip r:embed="rId3"/>
          <a:stretch>
            <a:fillRect/>
          </a:stretch>
        </p:blipFill>
        <p:spPr>
          <a:xfrm>
            <a:off x="6274904" y="3602934"/>
            <a:ext cx="5367130" cy="2950266"/>
          </a:xfrm>
          <a:prstGeom prst="rect">
            <a:avLst/>
          </a:prstGeom>
        </p:spPr>
      </p:pic>
    </p:spTree>
    <p:extLst>
      <p:ext uri="{BB962C8B-B14F-4D97-AF65-F5344CB8AC3E}">
        <p14:creationId xmlns:p14="http://schemas.microsoft.com/office/powerpoint/2010/main" val="2696636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E2D8F1E-A2D4-4CC4-BFEC-EE1A9379701B}"/>
              </a:ext>
            </a:extLst>
          </p:cNvPr>
          <p:cNvSpPr/>
          <p:nvPr/>
        </p:nvSpPr>
        <p:spPr>
          <a:xfrm>
            <a:off x="132522" y="318052"/>
            <a:ext cx="11807687" cy="569386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fr-FR" sz="2800" b="1" dirty="0"/>
              <a:t>İyi Bir İletişimin Anahtarları</a:t>
            </a:r>
            <a:endParaRPr lang="tr-TR" sz="2800" b="1" dirty="0"/>
          </a:p>
          <a:p>
            <a:r>
              <a:rPr lang="fr-FR" sz="2400" dirty="0"/>
              <a:t>Öncelikle sakin ve gürültüsüz bir ortam seçilmelidir. Çocuğunuza bu</a:t>
            </a:r>
            <a:r>
              <a:rPr lang="tr-TR" sz="2400" dirty="0"/>
              <a:t> </a:t>
            </a:r>
            <a:r>
              <a:rPr lang="fr-FR" sz="2400" dirty="0"/>
              <a:t>konudaki</a:t>
            </a:r>
            <a:r>
              <a:rPr lang="tr-TR" sz="2400" dirty="0"/>
              <a:t> </a:t>
            </a:r>
            <a:r>
              <a:rPr lang="fr-FR" sz="2400" dirty="0"/>
              <a:t>hassasiyetinizi farkettirin. Onunla görüşme sırasında hem onu</a:t>
            </a:r>
            <a:r>
              <a:rPr lang="tr-TR" sz="2400" dirty="0"/>
              <a:t> </a:t>
            </a:r>
            <a:r>
              <a:rPr lang="fr-FR" sz="2400" dirty="0"/>
              <a:t>dinlemeye hem de diğer işlerinizi yapmaya çalışmayın. </a:t>
            </a:r>
            <a:endParaRPr lang="tr-TR" sz="2400" dirty="0"/>
          </a:p>
          <a:p>
            <a:r>
              <a:rPr lang="fr-FR" sz="2400" dirty="0"/>
              <a:t>Onunla konuşmak için uygun olduğu bir anı seçiniz. Çocuğunuz belki</a:t>
            </a:r>
            <a:r>
              <a:rPr lang="tr-TR" sz="2400" dirty="0"/>
              <a:t> </a:t>
            </a:r>
            <a:r>
              <a:rPr lang="fr-FR" sz="2400" dirty="0"/>
              <a:t>bir bilgisayar oyunu veya çok sevdiği bir televizyon programı seyrediyor</a:t>
            </a:r>
            <a:r>
              <a:rPr lang="tr-TR" sz="2400" dirty="0"/>
              <a:t> </a:t>
            </a:r>
            <a:r>
              <a:rPr lang="fr-FR" sz="2400" dirty="0"/>
              <a:t>olabilir.</a:t>
            </a:r>
            <a:r>
              <a:rPr lang="tr-TR" sz="2400" dirty="0"/>
              <a:t>(yemek veya uyku saati).</a:t>
            </a:r>
          </a:p>
          <a:p>
            <a:r>
              <a:rPr lang="tr-TR" sz="2400" dirty="0"/>
              <a:t> Ona basit ve kısa cümlelerle anlatmaya çalışın. Sözel olmayan ifade tarzına dikkat ediniz. Çocuğunuz size jest, mimik ve tavırlarıyla kendisiyle daha iyi iletişim kurmanıza yardım edecek mesajlar gönderir. Onunla konuşurken ”sen” demekten ziyade “ben” dilini kullanın. Bu çocuğunuzu rahatlatır ve kendisinin eleştirilmediği hissini duyar. Çocuğunuza ve düşüncelerine saygı duyduğunuz ifade edin. “Hep” veya “hiç” gibi kelimeler kullanarak genelleştirmelerden ve sitemlerden sakının. Mesela “kitabını hep okulda unutuyorsun” veya “akşam yemeğinden</a:t>
            </a:r>
          </a:p>
          <a:p>
            <a:r>
              <a:rPr lang="tr-TR" sz="2400" dirty="0"/>
              <a:t>hiç memnun değilsin” gibi cümleler bir çocuğu kendi içine kapanmaya götürebilir. Okulda meydana gelen bir olaydan bahsetme veya kötü bir davranış edinme durumunda onun kişiliği üzerine değil ama o kötü davranış üzerine vurgu yapın.</a:t>
            </a:r>
            <a:endParaRPr lang="fr-FR" sz="2400" dirty="0"/>
          </a:p>
        </p:txBody>
      </p:sp>
    </p:spTree>
    <p:extLst>
      <p:ext uri="{BB962C8B-B14F-4D97-AF65-F5344CB8AC3E}">
        <p14:creationId xmlns:p14="http://schemas.microsoft.com/office/powerpoint/2010/main" val="4191534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F3F45AD-AC42-47BB-B705-801414936863}"/>
              </a:ext>
            </a:extLst>
          </p:cNvPr>
          <p:cNvSpPr/>
          <p:nvPr/>
        </p:nvSpPr>
        <p:spPr>
          <a:xfrm>
            <a:off x="384312" y="410817"/>
            <a:ext cx="11516139" cy="569386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fr-FR" sz="2800" b="1" dirty="0">
                <a:solidFill>
                  <a:srgbClr val="FF0000"/>
                </a:solidFill>
              </a:rPr>
              <a:t>İletişim Güçlükleri</a:t>
            </a:r>
            <a:endParaRPr lang="tr-TR" sz="2800" b="1" dirty="0">
              <a:solidFill>
                <a:srgbClr val="FF0000"/>
              </a:solidFill>
            </a:endParaRPr>
          </a:p>
          <a:p>
            <a:r>
              <a:rPr lang="fr-FR" sz="2800" b="1" dirty="0"/>
              <a:t>Bazı durumlarda, mizah yollu yaklaşım çocuğunuzla iletişimi kolaylaştırabilir.</a:t>
            </a:r>
          </a:p>
          <a:p>
            <a:r>
              <a:rPr lang="fr-FR" sz="2800" b="1" dirty="0"/>
              <a:t>Okula başladıktan sonra çocuğunuz kendisini daha iyi ifade edebilmeye başlar.</a:t>
            </a:r>
            <a:r>
              <a:rPr lang="tr-TR" sz="2800" b="1" dirty="0"/>
              <a:t> </a:t>
            </a:r>
            <a:r>
              <a:rPr lang="fr-FR" sz="2800" b="1" dirty="0"/>
              <a:t>Bazen başka zorluklar iletişimi daha da karmaşıklaştırabilir. Mesela, bazı çocuklar</a:t>
            </a:r>
            <a:r>
              <a:rPr lang="tr-TR" sz="2800" b="1" dirty="0"/>
              <a:t> </a:t>
            </a:r>
            <a:r>
              <a:rPr lang="fr-FR" sz="2800" b="1" dirty="0"/>
              <a:t>anlatma zorluğu çekerler. Okul çağı çocukları bile “bugün ne yaptın?” gibi belirsiz,</a:t>
            </a:r>
            <a:r>
              <a:rPr lang="tr-TR" sz="2800" b="1" dirty="0"/>
              <a:t> </a:t>
            </a:r>
            <a:r>
              <a:rPr lang="fr-FR" sz="2800" b="1" dirty="0"/>
              <a:t>muğlak bir soruya cevap vermekte zorluk çekerler. Çocuğunuza daha ziyade “bugün</a:t>
            </a:r>
            <a:r>
              <a:rPr lang="tr-TR" sz="2800" b="1" dirty="0"/>
              <a:t> </a:t>
            </a:r>
            <a:r>
              <a:rPr lang="fr-FR" sz="2800" b="1" dirty="0"/>
              <a:t>okulda iyi diyeceğin ne oldu?” veya “sınıfta ne yapmayı tercih ettin? gibi açık</a:t>
            </a:r>
            <a:r>
              <a:rPr lang="tr-TR" sz="2800" b="1" dirty="0"/>
              <a:t> </a:t>
            </a:r>
            <a:r>
              <a:rPr lang="fr-FR" sz="2800" b="1" dirty="0"/>
              <a:t>sorular sorun. Evet veya hayır cevabıyla geçiştirecekleri türden sorular sormayın. Eğer çocuğunuz o gün olan bitenleri hatırlayamıyorsa ona zamanları hatırlatarak,</a:t>
            </a:r>
            <a:r>
              <a:rPr lang="tr-TR" sz="2800" b="1" dirty="0"/>
              <a:t> </a:t>
            </a:r>
            <a:r>
              <a:rPr lang="fr-FR" sz="2800" b="1" dirty="0"/>
              <a:t>sınıfa saat kaçta girdiğini, kaç gibi çıktığını, tenefüste kiminle olduğu, kiminle ne</a:t>
            </a:r>
            <a:r>
              <a:rPr lang="tr-TR" sz="2800" b="1" dirty="0"/>
              <a:t> </a:t>
            </a:r>
            <a:r>
              <a:rPr lang="fr-FR" sz="2800" b="1" dirty="0"/>
              <a:t>oynadığı gibi okula özgü eylemler aracılığıyla hatırlamasına yardımcı olun. Ona</a:t>
            </a:r>
            <a:r>
              <a:rPr lang="tr-TR" sz="2800" b="1" dirty="0"/>
              <a:t> </a:t>
            </a:r>
            <a:r>
              <a:rPr lang="fr-FR" sz="2800" b="1" dirty="0"/>
              <a:t>yardımcı olmanın diğer bir şekli ise kendi gününüzü ona anlatmaktır.</a:t>
            </a:r>
          </a:p>
        </p:txBody>
      </p:sp>
    </p:spTree>
    <p:extLst>
      <p:ext uri="{BB962C8B-B14F-4D97-AF65-F5344CB8AC3E}">
        <p14:creationId xmlns:p14="http://schemas.microsoft.com/office/powerpoint/2010/main" val="47122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CDAEFB4-71E6-4954-8CC7-8E269BFC86E1}"/>
              </a:ext>
            </a:extLst>
          </p:cNvPr>
          <p:cNvSpPr/>
          <p:nvPr/>
        </p:nvSpPr>
        <p:spPr>
          <a:xfrm>
            <a:off x="198783" y="198783"/>
            <a:ext cx="11675165" cy="6740307"/>
          </a:xfrm>
          <a:prstGeom prst="rect">
            <a:avLst/>
          </a:prstGeom>
        </p:spPr>
        <p:txBody>
          <a:bodyPr wrap="square">
            <a:spAutoFit/>
          </a:bodyPr>
          <a:lstStyle/>
          <a:p>
            <a:r>
              <a:rPr lang="fr-FR" sz="2000" b="1" dirty="0"/>
              <a:t>Oyun, ona kendisini rahatsız eden</a:t>
            </a:r>
            <a:r>
              <a:rPr lang="tr-TR" sz="2000" b="1" dirty="0"/>
              <a:t> </a:t>
            </a:r>
            <a:r>
              <a:rPr lang="fr-FR" sz="2000" b="1" dirty="0"/>
              <a:t>duruma göre mesafe koymasına ve çözümler üretmesine imkân sağlar. Çocuğunuzla</a:t>
            </a:r>
            <a:r>
              <a:rPr lang="tr-TR" sz="2000" b="1" dirty="0"/>
              <a:t> </a:t>
            </a:r>
            <a:r>
              <a:rPr lang="fr-FR" sz="2000" b="1" dirty="0"/>
              <a:t>oynadığınızda, onu dinlemede olduğunuzu hisseder ve bu durum onun stres</a:t>
            </a:r>
            <a:r>
              <a:rPr lang="tr-TR" sz="2000" b="1" dirty="0"/>
              <a:t> </a:t>
            </a:r>
            <a:r>
              <a:rPr lang="fr-FR" sz="2000" b="1" dirty="0"/>
              <a:t>seviyesini düşürmesine katkı sağlar.</a:t>
            </a:r>
            <a:endParaRPr lang="tr-TR" sz="2000" b="1"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r>
              <a:rPr lang="fr-FR" sz="2000" b="1" dirty="0"/>
              <a:t>Bir aile birliği içerisinde mutlaka sorun olarak karşımıza çıkan bazı engeller</a:t>
            </a:r>
            <a:r>
              <a:rPr lang="tr-TR" sz="2000" b="1" dirty="0"/>
              <a:t> </a:t>
            </a:r>
            <a:r>
              <a:rPr lang="fr-FR" sz="2000" b="1" dirty="0"/>
              <a:t>vardır. Bu bakımdan aile içi ilişkilerde sorunsuz bir iletişim beklemek doğru değildir.</a:t>
            </a:r>
            <a:r>
              <a:rPr lang="tr-TR" sz="2000" b="1" dirty="0"/>
              <a:t> </a:t>
            </a:r>
            <a:r>
              <a:rPr lang="fr-FR" sz="2000" b="1" dirty="0"/>
              <a:t>Bununla birlikte, insanların iletişim kurmaya başladıkları ve iletişim öğrendikleri</a:t>
            </a:r>
            <a:r>
              <a:rPr lang="tr-TR" sz="2000" b="1" dirty="0"/>
              <a:t> </a:t>
            </a:r>
            <a:r>
              <a:rPr lang="fr-FR" sz="2000" b="1" dirty="0"/>
              <a:t>yer ailedir. Aile içinde sağlıklı iletişim yaşamış bireyler, sosyal ortamda da</a:t>
            </a:r>
            <a:r>
              <a:rPr lang="tr-TR" sz="2000" b="1" dirty="0"/>
              <a:t> </a:t>
            </a:r>
            <a:r>
              <a:rPr lang="fr-FR" sz="2000" b="1" dirty="0"/>
              <a:t>benzer yönde sağlıklı iletişimi sürdürürler. Kendilerini rahat ifade ederler, sorun</a:t>
            </a:r>
            <a:r>
              <a:rPr lang="tr-TR" sz="2000" b="1" dirty="0"/>
              <a:t> </a:t>
            </a:r>
            <a:r>
              <a:rPr lang="fr-FR" sz="2000" b="1" dirty="0"/>
              <a:t>varsa çözmeye hazırdırlar, karşılarındaki insanı anlamaya yönelik çaba gösterirler,</a:t>
            </a:r>
            <a:r>
              <a:rPr lang="tr-TR" sz="2000" b="1" dirty="0"/>
              <a:t> </a:t>
            </a:r>
            <a:r>
              <a:rPr lang="fr-FR" sz="2000" b="1" dirty="0"/>
              <a:t>kendilerinin ve karşılarındaki insanların duygu, düşünce ve davranışlarını anlamayı</a:t>
            </a:r>
            <a:r>
              <a:rPr lang="tr-TR" sz="2000" b="1" dirty="0"/>
              <a:t> </a:t>
            </a:r>
            <a:r>
              <a:rPr lang="fr-FR" sz="2000" b="1" dirty="0"/>
              <a:t>önemserler</a:t>
            </a:r>
            <a:r>
              <a:rPr lang="tr-TR" sz="2000" b="1" dirty="0"/>
              <a:t>.</a:t>
            </a:r>
            <a:endParaRPr lang="fr-FR" sz="2000" b="1" dirty="0"/>
          </a:p>
        </p:txBody>
      </p:sp>
      <p:pic>
        <p:nvPicPr>
          <p:cNvPr id="3" name="Resim 2">
            <a:extLst>
              <a:ext uri="{FF2B5EF4-FFF2-40B4-BE49-F238E27FC236}">
                <a16:creationId xmlns:a16="http://schemas.microsoft.com/office/drawing/2014/main" id="{BFB4A389-C0CB-4435-9DD7-848C7CF13932}"/>
              </a:ext>
            </a:extLst>
          </p:cNvPr>
          <p:cNvPicPr>
            <a:picLocks noChangeAspect="1"/>
          </p:cNvPicPr>
          <p:nvPr/>
        </p:nvPicPr>
        <p:blipFill>
          <a:blip r:embed="rId2"/>
          <a:stretch>
            <a:fillRect/>
          </a:stretch>
        </p:blipFill>
        <p:spPr>
          <a:xfrm>
            <a:off x="1987826" y="1157262"/>
            <a:ext cx="8401878" cy="3746042"/>
          </a:xfrm>
          <a:prstGeom prst="rect">
            <a:avLst/>
          </a:prstGeom>
        </p:spPr>
      </p:pic>
    </p:spTree>
    <p:extLst>
      <p:ext uri="{BB962C8B-B14F-4D97-AF65-F5344CB8AC3E}">
        <p14:creationId xmlns:p14="http://schemas.microsoft.com/office/powerpoint/2010/main" val="2551239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57E4447-894F-45E1-B7E6-32170C68B99F}"/>
              </a:ext>
            </a:extLst>
          </p:cNvPr>
          <p:cNvSpPr/>
          <p:nvPr/>
        </p:nvSpPr>
        <p:spPr>
          <a:xfrm>
            <a:off x="172279" y="384312"/>
            <a:ext cx="11741426" cy="643253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fr-FR" sz="2800" b="1" dirty="0"/>
              <a:t>Çocukla Daha İyi Bir İletişim Kurmanın Yolları</a:t>
            </a:r>
          </a:p>
          <a:p>
            <a:r>
              <a:rPr lang="fr-FR" dirty="0"/>
              <a:t>• </a:t>
            </a:r>
            <a:r>
              <a:rPr lang="fr-FR" sz="2400" dirty="0"/>
              <a:t>Çocuğunuzla konuşurken onunla mutlaka senkronize olmaya yani</a:t>
            </a:r>
            <a:r>
              <a:rPr lang="tr-TR" sz="2400" dirty="0"/>
              <a:t> </a:t>
            </a:r>
            <a:r>
              <a:rPr lang="fr-FR" sz="2400" dirty="0"/>
              <a:t>onunla aynı yükseklik seviyesinde konuşmaya çalışın.</a:t>
            </a:r>
          </a:p>
          <a:p>
            <a:r>
              <a:rPr lang="fr-FR" sz="2400" dirty="0"/>
              <a:t>• Çocuğunuzla onun ilgi alanlarından konuşun. Onun görüşlerinin ve</a:t>
            </a:r>
            <a:r>
              <a:rPr lang="tr-TR" sz="2400" dirty="0"/>
              <a:t> </a:t>
            </a:r>
            <a:r>
              <a:rPr lang="fr-FR" sz="2400" dirty="0"/>
              <a:t>zevklerinin sizin için önemli olduğunu ona gösterin.</a:t>
            </a:r>
          </a:p>
          <a:p>
            <a:r>
              <a:rPr lang="fr-FR" sz="2400" dirty="0"/>
              <a:t>• Farklı aktiviteleri ailece yapın ve birlikte zaman geçirin. Böylelikle çocuğunuz</a:t>
            </a:r>
            <a:r>
              <a:rPr lang="tr-TR" sz="2400" dirty="0"/>
              <a:t> </a:t>
            </a:r>
            <a:r>
              <a:rPr lang="fr-FR" sz="2400" dirty="0"/>
              <a:t>kendisini ailenin önemli bir üyesi olarak hissedecek ve sizinle</a:t>
            </a:r>
            <a:r>
              <a:rPr lang="tr-TR" sz="2400" dirty="0"/>
              <a:t> </a:t>
            </a:r>
            <a:r>
              <a:rPr lang="fr-FR" sz="2400" dirty="0"/>
              <a:t>daha fazla zaman geçirmeyi arzu edecektir.</a:t>
            </a:r>
          </a:p>
          <a:p>
            <a:r>
              <a:rPr lang="fr-FR" sz="2400" dirty="0"/>
              <a:t>• Bazen, çocuğunuzla yaptığınız tek bir olay bile aranızda bir bağ kurmak</a:t>
            </a:r>
            <a:r>
              <a:rPr lang="tr-TR" sz="2400" dirty="0"/>
              <a:t> </a:t>
            </a:r>
            <a:r>
              <a:rPr lang="fr-FR" sz="2400" dirty="0"/>
              <a:t>için yeterli olacaktır. Bazen sessizce yapılan bir empati ona güç verecektir.</a:t>
            </a:r>
          </a:p>
          <a:p>
            <a:r>
              <a:rPr lang="fr-FR" sz="2400" dirty="0"/>
              <a:t>Bir okşama, bir şaka onunla iletişim kurma yollarıdır.</a:t>
            </a:r>
          </a:p>
          <a:p>
            <a:r>
              <a:rPr lang="fr-FR" sz="2400" dirty="0"/>
              <a:t>• Çocuğunuzla iletişim esnasında ona “ben büyüğüm, senden daha iyi bilirim”</a:t>
            </a:r>
            <a:r>
              <a:rPr lang="tr-TR" sz="2400" dirty="0"/>
              <a:t> </a:t>
            </a:r>
            <a:r>
              <a:rPr lang="fr-FR" sz="2400" dirty="0"/>
              <a:t>tavrı takınmayın. Aslına bakılırsa, bu pek çok durum için haklı</a:t>
            </a:r>
            <a:r>
              <a:rPr lang="tr-TR" sz="2400" dirty="0"/>
              <a:t> </a:t>
            </a:r>
            <a:r>
              <a:rPr lang="fr-FR" sz="2400" dirty="0"/>
              <a:t>bir yorumdur. Ama çocuklarda muazzam bir aşağılık duygusu ve tepki</a:t>
            </a:r>
            <a:r>
              <a:rPr lang="tr-TR" sz="2400" dirty="0"/>
              <a:t> </a:t>
            </a:r>
            <a:r>
              <a:rPr lang="fr-FR" sz="2400" dirty="0"/>
              <a:t>yaratır. Bunun yerine bir şeyi neden farklı yapması gerektiğini veya bir</a:t>
            </a:r>
            <a:r>
              <a:rPr lang="tr-TR" sz="2400" dirty="0"/>
              <a:t> </a:t>
            </a:r>
            <a:r>
              <a:rPr lang="fr-FR" sz="2400" dirty="0"/>
              <a:t>yere gitmesine neden izin vermediğinizi izah edin. İzahatınızda, “sen</a:t>
            </a:r>
            <a:r>
              <a:rPr lang="tr-TR" sz="2400" dirty="0"/>
              <a:t> </a:t>
            </a:r>
            <a:r>
              <a:rPr lang="fr-FR" sz="2400" dirty="0"/>
              <a:t>küçüksün de ondan” ya da “sen bilmezsin” gibi cümleler ya da çocuğun</a:t>
            </a:r>
            <a:r>
              <a:rPr lang="tr-TR" sz="2400" dirty="0"/>
              <a:t> </a:t>
            </a:r>
            <a:r>
              <a:rPr lang="fr-FR" sz="2400" dirty="0"/>
              <a:t>herhangi bir olumsuz özelliği asla yer almamalıdır. Göstereceğiniz nedeni</a:t>
            </a:r>
            <a:r>
              <a:rPr lang="tr-TR" sz="2400" dirty="0"/>
              <a:t> </a:t>
            </a:r>
            <a:r>
              <a:rPr lang="fr-FR" sz="2400" dirty="0"/>
              <a:t>kabul etmese bile, kişiliği zedelenmiş olur. </a:t>
            </a:r>
          </a:p>
        </p:txBody>
      </p:sp>
    </p:spTree>
    <p:extLst>
      <p:ext uri="{BB962C8B-B14F-4D97-AF65-F5344CB8AC3E}">
        <p14:creationId xmlns:p14="http://schemas.microsoft.com/office/powerpoint/2010/main" val="3855144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63DE8FA-A786-455D-8A00-4A1BE29FB9E9}"/>
              </a:ext>
            </a:extLst>
          </p:cNvPr>
          <p:cNvSpPr/>
          <p:nvPr/>
        </p:nvSpPr>
        <p:spPr>
          <a:xfrm>
            <a:off x="185530" y="0"/>
            <a:ext cx="11900453" cy="664797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endParaRPr lang="tr-TR" dirty="0"/>
          </a:p>
          <a:p>
            <a:r>
              <a:rPr lang="tr-TR" sz="2400" dirty="0"/>
              <a:t>Eğer çocuğunuz bir yoksunluk yaşıyorsa, ona “oh!”, “Öyle mi?” veya “o halde iyi!” gibi kelimeler kullanarak onu dinlediğinizi gösterin. Böylelikle çocuğunuzu düşüncelerini, duygularını ve ifade etmeye ve çözümler geliştirmeye davet etmiş olursunuz. Çocuğunuzun sizin kendisini iyi anlamış olduğunuzdan emin olması için size söylediklerini kendi cümlelerinizle ona tekrar söyleyin. Çok fazla soru sormaktan sakının. Eğer çocuğunuz size bir soru sormuşsa, ona hızlı bir şekilde cevaplamayın. Cevap vermeden ona kendisinin o konuda ne düşündüğünü sorun.</a:t>
            </a:r>
          </a:p>
          <a:p>
            <a:r>
              <a:rPr lang="fr-FR" sz="2400" dirty="0"/>
              <a:t>Çocuğunuz sizin arzu ettiğiniz gibi davranmıyorsa, basitçe onun davranışını</a:t>
            </a:r>
            <a:r>
              <a:rPr lang="tr-TR" sz="2400" dirty="0"/>
              <a:t> </a:t>
            </a:r>
            <a:r>
              <a:rPr lang="fr-FR" sz="2400" dirty="0"/>
              <a:t>betimleyiniz ve bir çözüm öneriniz. Mesela, ona: “ceketini yerde</a:t>
            </a:r>
            <a:r>
              <a:rPr lang="tr-TR" sz="2400" dirty="0"/>
              <a:t> </a:t>
            </a:r>
            <a:r>
              <a:rPr lang="fr-FR" sz="2400" dirty="0"/>
              <a:t>görüyorum. Ceketin yeri elbise dolabıdır” deyin. “Ceketin hep yerlerde</a:t>
            </a:r>
            <a:r>
              <a:rPr lang="tr-TR" sz="2400" dirty="0"/>
              <a:t> </a:t>
            </a:r>
            <a:r>
              <a:rPr lang="fr-FR" sz="2400" dirty="0"/>
              <a:t>sürünüyor” şeklinde söylemeyin. Çocuk, eğer neyin, niçin önemli olduğunu</a:t>
            </a:r>
            <a:r>
              <a:rPr lang="tr-TR" sz="2400" dirty="0"/>
              <a:t> </a:t>
            </a:r>
            <a:r>
              <a:rPr lang="fr-FR" sz="2400" dirty="0"/>
              <a:t>anlarsa, mesajı daha kolay kavrar.</a:t>
            </a:r>
          </a:p>
          <a:p>
            <a:r>
              <a:rPr lang="fr-FR" sz="2400" dirty="0"/>
              <a:t>• Eğer çocuğunuzla aynı fikirde değilseniz, onun düşüncesini tanıyın ve</a:t>
            </a:r>
            <a:r>
              <a:rPr lang="tr-TR" sz="2400" dirty="0"/>
              <a:t> </a:t>
            </a:r>
            <a:r>
              <a:rPr lang="fr-FR" sz="2400" dirty="0"/>
              <a:t>ona bir seçenek sunarak işbirliğini elde etmeye çalışın. Mesela, ona şöyle</a:t>
            </a:r>
            <a:r>
              <a:rPr lang="tr-TR" sz="2400" dirty="0"/>
              <a:t> </a:t>
            </a:r>
            <a:r>
              <a:rPr lang="fr-FR" sz="2400" dirty="0"/>
              <a:t>diyebilirsiniz: “oyuncaklarını toplamaktan zevk almadığını görüyorum.</a:t>
            </a:r>
            <a:r>
              <a:rPr lang="tr-TR" sz="2400" dirty="0"/>
              <a:t> </a:t>
            </a:r>
            <a:r>
              <a:rPr lang="fr-FR" sz="2400" dirty="0"/>
              <a:t>Onu şimdi mi yoksa akşam yemekten sonra mı yapmayı tercih edersin? Durumun daha kötüye gittiğini gördüğünüzde, biraz düşünün. Çocuğunuza</a:t>
            </a:r>
          </a:p>
          <a:p>
            <a:r>
              <a:rPr lang="fr-FR" sz="2400" dirty="0"/>
              <a:t>şöyle diyebilirsiniz: “Bırak bu konuda biraz düşüneyim ve birkaç</a:t>
            </a:r>
            <a:r>
              <a:rPr lang="tr-TR" sz="2400" dirty="0"/>
              <a:t> </a:t>
            </a:r>
            <a:r>
              <a:rPr lang="fr-FR" sz="2400" dirty="0"/>
              <a:t>dakika içinde yeniden konuşacağız”.</a:t>
            </a:r>
          </a:p>
        </p:txBody>
      </p:sp>
    </p:spTree>
    <p:extLst>
      <p:ext uri="{BB962C8B-B14F-4D97-AF65-F5344CB8AC3E}">
        <p14:creationId xmlns:p14="http://schemas.microsoft.com/office/powerpoint/2010/main" val="2555402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50389D0-CD40-498D-B721-D27C93FD33DD}"/>
              </a:ext>
            </a:extLst>
          </p:cNvPr>
          <p:cNvSpPr/>
          <p:nvPr/>
        </p:nvSpPr>
        <p:spPr>
          <a:xfrm>
            <a:off x="530087" y="119270"/>
            <a:ext cx="11118574" cy="5693866"/>
          </a:xfrm>
          <a:prstGeom prst="rect">
            <a:avLst/>
          </a:prstGeom>
        </p:spPr>
        <p:txBody>
          <a:bodyPr wrap="square">
            <a:spAutoFit/>
          </a:bodyPr>
          <a:lstStyle/>
          <a:p>
            <a:r>
              <a:rPr lang="fr-FR" sz="2800" b="1" dirty="0"/>
              <a:t>Anababa-Çocuk Çatışmaları ve </a:t>
            </a:r>
            <a:r>
              <a:rPr lang="fr-FR" sz="2800" b="1" dirty="0" err="1"/>
              <a:t>Çözüm</a:t>
            </a:r>
            <a:r>
              <a:rPr lang="fr-FR" sz="2800" b="1" dirty="0"/>
              <a:t> </a:t>
            </a:r>
            <a:r>
              <a:rPr lang="fr-FR" sz="2800" b="1" dirty="0" err="1"/>
              <a:t>Yöntemleri</a:t>
            </a:r>
            <a:endParaRPr lang="tr-TR" sz="2800" b="1" dirty="0"/>
          </a:p>
          <a:p>
            <a:r>
              <a:rPr lang="tr-TR" sz="2800" b="1" dirty="0"/>
              <a:t>Gordon </a:t>
            </a:r>
            <a:r>
              <a:rPr lang="fr-FR" sz="2800" b="1" dirty="0" err="1"/>
              <a:t>anababa-çocuk</a:t>
            </a:r>
            <a:r>
              <a:rPr lang="fr-FR" sz="2800" b="1" dirty="0"/>
              <a:t> </a:t>
            </a:r>
            <a:r>
              <a:rPr lang="fr-FR" sz="2800" b="1" dirty="0" err="1"/>
              <a:t>ilişkisinde</a:t>
            </a:r>
            <a:r>
              <a:rPr lang="fr-FR" sz="2800" b="1" dirty="0"/>
              <a:t> </a:t>
            </a:r>
            <a:r>
              <a:rPr lang="fr-FR" sz="2800" b="1" dirty="0" err="1"/>
              <a:t>aşağıdaki</a:t>
            </a:r>
            <a:r>
              <a:rPr lang="fr-FR" sz="2800" b="1" dirty="0"/>
              <a:t> </a:t>
            </a:r>
            <a:r>
              <a:rPr lang="fr-FR" sz="2800" b="1" dirty="0" err="1"/>
              <a:t>üç</a:t>
            </a:r>
            <a:r>
              <a:rPr lang="fr-FR" sz="2800" b="1" dirty="0"/>
              <a:t> </a:t>
            </a:r>
            <a:r>
              <a:rPr lang="fr-FR" sz="2800" b="1" dirty="0" err="1"/>
              <a:t>duruma</a:t>
            </a:r>
            <a:r>
              <a:rPr lang="fr-FR" sz="2800" b="1" dirty="0"/>
              <a:t> </a:t>
            </a:r>
            <a:r>
              <a:rPr lang="fr-FR" sz="2800" b="1" dirty="0" err="1"/>
              <a:t>dikkat</a:t>
            </a:r>
            <a:r>
              <a:rPr lang="fr-FR" sz="2800" b="1" dirty="0"/>
              <a:t> </a:t>
            </a:r>
            <a:r>
              <a:rPr lang="fr-FR" sz="2800" b="1" dirty="0" err="1"/>
              <a:t>çekmektedir</a:t>
            </a:r>
            <a:r>
              <a:rPr lang="fr-FR" sz="2800" b="1" dirty="0"/>
              <a:t>:</a:t>
            </a:r>
          </a:p>
          <a:p>
            <a:r>
              <a:rPr lang="fr-FR" sz="2800" b="1" dirty="0"/>
              <a:t>1. </a:t>
            </a:r>
            <a:r>
              <a:rPr lang="fr-FR" sz="2800" b="1" dirty="0" err="1"/>
              <a:t>Çocuğun</a:t>
            </a:r>
            <a:r>
              <a:rPr lang="fr-FR" sz="2800" b="1" dirty="0"/>
              <a:t> </a:t>
            </a:r>
            <a:r>
              <a:rPr lang="fr-FR" sz="2800" b="1" dirty="0" err="1"/>
              <a:t>herhangi</a:t>
            </a:r>
            <a:r>
              <a:rPr lang="fr-FR" sz="2800" b="1" dirty="0"/>
              <a:t> </a:t>
            </a:r>
            <a:r>
              <a:rPr lang="fr-FR" sz="2800" b="1" dirty="0" err="1"/>
              <a:t>bir</a:t>
            </a:r>
            <a:r>
              <a:rPr lang="fr-FR" sz="2800" b="1" dirty="0"/>
              <a:t> </a:t>
            </a:r>
            <a:r>
              <a:rPr lang="fr-FR" sz="2800" b="1" dirty="0" err="1"/>
              <a:t>gereksinimi</a:t>
            </a:r>
            <a:r>
              <a:rPr lang="fr-FR" sz="2800" b="1" dirty="0"/>
              <a:t> </a:t>
            </a:r>
            <a:r>
              <a:rPr lang="fr-FR" sz="2800" b="1" dirty="0" err="1"/>
              <a:t>engellenmişse</a:t>
            </a:r>
            <a:r>
              <a:rPr lang="fr-FR" sz="2800" b="1" dirty="0"/>
              <a:t> </a:t>
            </a:r>
            <a:r>
              <a:rPr lang="fr-FR" sz="2800" b="1" dirty="0" err="1"/>
              <a:t>sorunu</a:t>
            </a:r>
            <a:r>
              <a:rPr lang="fr-FR" sz="2800" b="1" dirty="0"/>
              <a:t> var </a:t>
            </a:r>
            <a:r>
              <a:rPr lang="fr-FR" sz="2800" b="1" dirty="0" err="1"/>
              <a:t>demektir</a:t>
            </a:r>
            <a:r>
              <a:rPr lang="fr-FR" sz="2800" b="1" dirty="0"/>
              <a:t>.</a:t>
            </a:r>
          </a:p>
          <a:p>
            <a:r>
              <a:rPr lang="fr-FR" sz="2800" b="1" dirty="0" err="1"/>
              <a:t>Çocuğun</a:t>
            </a:r>
            <a:r>
              <a:rPr lang="fr-FR" sz="2800" b="1" dirty="0"/>
              <a:t> o </a:t>
            </a:r>
            <a:r>
              <a:rPr lang="fr-FR" sz="2800" b="1" dirty="0" err="1"/>
              <a:t>anki</a:t>
            </a:r>
            <a:r>
              <a:rPr lang="fr-FR" sz="2800" b="1" dirty="0"/>
              <a:t> </a:t>
            </a:r>
            <a:r>
              <a:rPr lang="fr-FR" sz="2800" b="1" dirty="0" err="1"/>
              <a:t>davranışı</a:t>
            </a:r>
            <a:r>
              <a:rPr lang="fr-FR" sz="2800" b="1" dirty="0"/>
              <a:t> </a:t>
            </a:r>
            <a:r>
              <a:rPr lang="fr-FR" sz="2800" b="1" dirty="0" err="1"/>
              <a:t>anne</a:t>
            </a:r>
            <a:r>
              <a:rPr lang="fr-FR" sz="2800" b="1" dirty="0"/>
              <a:t>/</a:t>
            </a:r>
            <a:r>
              <a:rPr lang="fr-FR" sz="2800" b="1" dirty="0" err="1"/>
              <a:t>babanın</a:t>
            </a:r>
            <a:r>
              <a:rPr lang="fr-FR" sz="2800" b="1" dirty="0"/>
              <a:t> </a:t>
            </a:r>
            <a:r>
              <a:rPr lang="fr-FR" sz="2800" b="1" dirty="0" err="1"/>
              <a:t>gereksinimini</a:t>
            </a:r>
            <a:r>
              <a:rPr lang="fr-FR" sz="2800" b="1" dirty="0"/>
              <a:t> </a:t>
            </a:r>
            <a:r>
              <a:rPr lang="fr-FR" sz="2800" b="1" dirty="0" err="1"/>
              <a:t>karşılamasına</a:t>
            </a:r>
            <a:endParaRPr lang="fr-FR" sz="2800" b="1" dirty="0"/>
          </a:p>
          <a:p>
            <a:r>
              <a:rPr lang="fr-FR" sz="2800" b="1" dirty="0" err="1"/>
              <a:t>somut</a:t>
            </a:r>
            <a:r>
              <a:rPr lang="fr-FR" sz="2800" b="1" dirty="0"/>
              <a:t> </a:t>
            </a:r>
            <a:r>
              <a:rPr lang="fr-FR" sz="2800" b="1" dirty="0" err="1"/>
              <a:t>bir</a:t>
            </a:r>
            <a:r>
              <a:rPr lang="fr-FR" sz="2800" b="1" dirty="0"/>
              <a:t> </a:t>
            </a:r>
            <a:r>
              <a:rPr lang="fr-FR" sz="2800" b="1" dirty="0" err="1"/>
              <a:t>biçimde</a:t>
            </a:r>
            <a:r>
              <a:rPr lang="fr-FR" sz="2800" b="1" dirty="0"/>
              <a:t> </a:t>
            </a:r>
            <a:r>
              <a:rPr lang="fr-FR" sz="2800" b="1" dirty="0" err="1"/>
              <a:t>engel</a:t>
            </a:r>
            <a:r>
              <a:rPr lang="fr-FR" sz="2800" b="1" dirty="0"/>
              <a:t> </a:t>
            </a:r>
            <a:r>
              <a:rPr lang="fr-FR" sz="2800" b="1" dirty="0" err="1"/>
              <a:t>yaratmadığı</a:t>
            </a:r>
            <a:r>
              <a:rPr lang="fr-FR" sz="2800" b="1" dirty="0"/>
              <a:t> </a:t>
            </a:r>
            <a:r>
              <a:rPr lang="fr-FR" sz="2800" b="1" dirty="0" err="1"/>
              <a:t>için</a:t>
            </a:r>
            <a:r>
              <a:rPr lang="fr-FR" sz="2800" b="1" dirty="0"/>
              <a:t> </a:t>
            </a:r>
            <a:r>
              <a:rPr lang="fr-FR" sz="2800" b="1" dirty="0" err="1"/>
              <a:t>sorun</a:t>
            </a:r>
            <a:r>
              <a:rPr lang="fr-FR" sz="2800" b="1" dirty="0"/>
              <a:t> </a:t>
            </a:r>
            <a:r>
              <a:rPr lang="fr-FR" sz="2800" b="1" dirty="0" err="1"/>
              <a:t>anne</a:t>
            </a:r>
            <a:r>
              <a:rPr lang="fr-FR" sz="2800" b="1" dirty="0"/>
              <a:t>/</a:t>
            </a:r>
            <a:r>
              <a:rPr lang="fr-FR" sz="2800" b="1" dirty="0" err="1"/>
              <a:t>babanın</a:t>
            </a:r>
            <a:r>
              <a:rPr lang="fr-FR" sz="2800" b="1" dirty="0"/>
              <a:t> </a:t>
            </a:r>
            <a:r>
              <a:rPr lang="fr-FR" sz="2800" b="1" dirty="0" err="1"/>
              <a:t>değil</a:t>
            </a:r>
            <a:r>
              <a:rPr lang="fr-FR" sz="2800" b="1" dirty="0"/>
              <a:t>, </a:t>
            </a:r>
            <a:r>
              <a:rPr lang="fr-FR" sz="2800" b="1" dirty="0" err="1"/>
              <a:t>sorun</a:t>
            </a:r>
            <a:endParaRPr lang="fr-FR" sz="2800" b="1" dirty="0"/>
          </a:p>
          <a:p>
            <a:r>
              <a:rPr lang="fr-FR" sz="2800" b="1" dirty="0" err="1"/>
              <a:t>çocuğundur</a:t>
            </a:r>
            <a:r>
              <a:rPr lang="fr-FR" sz="2800" b="1" dirty="0"/>
              <a:t>.</a:t>
            </a:r>
          </a:p>
          <a:p>
            <a:r>
              <a:rPr lang="fr-FR" sz="2800" b="1" dirty="0"/>
              <a:t>2. </a:t>
            </a:r>
            <a:r>
              <a:rPr lang="fr-FR" sz="2800" b="1" dirty="0" err="1"/>
              <a:t>Çocuğun</a:t>
            </a:r>
            <a:r>
              <a:rPr lang="fr-FR" sz="2800" b="1" dirty="0"/>
              <a:t> </a:t>
            </a:r>
            <a:r>
              <a:rPr lang="fr-FR" sz="2800" b="1" dirty="0" err="1"/>
              <a:t>gereksinimleri</a:t>
            </a:r>
            <a:r>
              <a:rPr lang="fr-FR" sz="2800" b="1" dirty="0"/>
              <a:t> </a:t>
            </a:r>
            <a:r>
              <a:rPr lang="fr-FR" sz="2800" b="1" dirty="0" err="1"/>
              <a:t>engellenmeyip</a:t>
            </a:r>
            <a:r>
              <a:rPr lang="fr-FR" sz="2800" b="1" dirty="0"/>
              <a:t> </a:t>
            </a:r>
            <a:r>
              <a:rPr lang="fr-FR" sz="2800" b="1" dirty="0" err="1"/>
              <a:t>karşılanmakta</a:t>
            </a:r>
            <a:r>
              <a:rPr lang="fr-FR" sz="2800" b="1" dirty="0"/>
              <a:t> </a:t>
            </a:r>
            <a:r>
              <a:rPr lang="fr-FR" sz="2800" b="1" dirty="0" err="1"/>
              <a:t>ve</a:t>
            </a:r>
            <a:r>
              <a:rPr lang="fr-FR" sz="2800" b="1" dirty="0"/>
              <a:t> </a:t>
            </a:r>
            <a:r>
              <a:rPr lang="fr-FR" sz="2800" b="1" dirty="0" err="1"/>
              <a:t>davranışı</a:t>
            </a:r>
            <a:endParaRPr lang="fr-FR" sz="2800" b="1" dirty="0"/>
          </a:p>
          <a:p>
            <a:r>
              <a:rPr lang="fr-FR" sz="2800" b="1" dirty="0" err="1"/>
              <a:t>anne</a:t>
            </a:r>
            <a:r>
              <a:rPr lang="fr-FR" sz="2800" b="1" dirty="0"/>
              <a:t>/</a:t>
            </a:r>
            <a:r>
              <a:rPr lang="fr-FR" sz="2800" b="1" dirty="0" err="1"/>
              <a:t>babasının</a:t>
            </a:r>
            <a:r>
              <a:rPr lang="fr-FR" sz="2800" b="1" dirty="0"/>
              <a:t> </a:t>
            </a:r>
            <a:r>
              <a:rPr lang="fr-FR" sz="2800" b="1" dirty="0" err="1"/>
              <a:t>gereksinimlerini</a:t>
            </a:r>
            <a:r>
              <a:rPr lang="fr-FR" sz="2800" b="1" dirty="0"/>
              <a:t> </a:t>
            </a:r>
            <a:r>
              <a:rPr lang="fr-FR" sz="2800" b="1" dirty="0" err="1"/>
              <a:t>karşılamada</a:t>
            </a:r>
            <a:r>
              <a:rPr lang="fr-FR" sz="2800" b="1" dirty="0"/>
              <a:t> </a:t>
            </a:r>
            <a:r>
              <a:rPr lang="fr-FR" sz="2800" b="1" dirty="0" err="1"/>
              <a:t>somut</a:t>
            </a:r>
            <a:r>
              <a:rPr lang="fr-FR" sz="2800" b="1" dirty="0"/>
              <a:t> </a:t>
            </a:r>
            <a:r>
              <a:rPr lang="fr-FR" sz="2800" b="1" dirty="0" err="1"/>
              <a:t>bir</a:t>
            </a:r>
            <a:r>
              <a:rPr lang="fr-FR" sz="2800" b="1" dirty="0"/>
              <a:t> </a:t>
            </a:r>
            <a:r>
              <a:rPr lang="fr-FR" sz="2800" b="1" dirty="0" err="1"/>
              <a:t>engel</a:t>
            </a:r>
            <a:r>
              <a:rPr lang="fr-FR" sz="2800" b="1" dirty="0"/>
              <a:t> de </a:t>
            </a:r>
            <a:r>
              <a:rPr lang="fr-FR" sz="2800" b="1" dirty="0" err="1"/>
              <a:t>yaratmamaktadır</a:t>
            </a:r>
            <a:r>
              <a:rPr lang="fr-FR" sz="2800" b="1" dirty="0"/>
              <a:t>.</a:t>
            </a:r>
            <a:r>
              <a:rPr lang="tr-TR" sz="2800" b="1" dirty="0"/>
              <a:t> </a:t>
            </a:r>
            <a:r>
              <a:rPr lang="fr-FR" sz="2800" b="1" dirty="0"/>
              <a:t>Bu </a:t>
            </a:r>
            <a:r>
              <a:rPr lang="fr-FR" sz="2800" b="1" dirty="0" err="1"/>
              <a:t>nedenle</a:t>
            </a:r>
            <a:r>
              <a:rPr lang="fr-FR" sz="2800" b="1" dirty="0"/>
              <a:t> </a:t>
            </a:r>
            <a:r>
              <a:rPr lang="fr-FR" sz="2800" b="1" dirty="0" err="1"/>
              <a:t>ilişkide</a:t>
            </a:r>
            <a:r>
              <a:rPr lang="fr-FR" sz="2800" b="1" dirty="0"/>
              <a:t> </a:t>
            </a:r>
            <a:r>
              <a:rPr lang="fr-FR" sz="2800" b="1" dirty="0" err="1"/>
              <a:t>sorun</a:t>
            </a:r>
            <a:r>
              <a:rPr lang="fr-FR" sz="2800" b="1" dirty="0"/>
              <a:t> </a:t>
            </a:r>
            <a:r>
              <a:rPr lang="fr-FR" sz="2800" b="1" dirty="0" err="1"/>
              <a:t>yoktur</a:t>
            </a:r>
            <a:r>
              <a:rPr lang="fr-FR" sz="2800" b="1" dirty="0"/>
              <a:t>.</a:t>
            </a:r>
          </a:p>
          <a:p>
            <a:r>
              <a:rPr lang="fr-FR" sz="2800" b="1" dirty="0"/>
              <a:t>3. </a:t>
            </a:r>
            <a:r>
              <a:rPr lang="fr-FR" sz="2800" b="1" dirty="0" err="1"/>
              <a:t>Çocuğun</a:t>
            </a:r>
            <a:r>
              <a:rPr lang="fr-FR" sz="2800" b="1" dirty="0"/>
              <a:t> </a:t>
            </a:r>
            <a:r>
              <a:rPr lang="fr-FR" sz="2800" b="1" dirty="0" err="1"/>
              <a:t>gereksinimleri</a:t>
            </a:r>
            <a:r>
              <a:rPr lang="fr-FR" sz="2800" b="1" dirty="0"/>
              <a:t> </a:t>
            </a:r>
            <a:r>
              <a:rPr lang="fr-FR" sz="2800" b="1" dirty="0" err="1"/>
              <a:t>karşılanmakta</a:t>
            </a:r>
            <a:r>
              <a:rPr lang="fr-FR" sz="2800" b="1" dirty="0"/>
              <a:t> ama </a:t>
            </a:r>
            <a:r>
              <a:rPr lang="fr-FR" sz="2800" b="1" dirty="0" err="1"/>
              <a:t>davranışı</a:t>
            </a:r>
            <a:r>
              <a:rPr lang="fr-FR" sz="2800" b="1" dirty="0"/>
              <a:t> </a:t>
            </a:r>
            <a:r>
              <a:rPr lang="fr-FR" sz="2800" b="1" dirty="0" err="1"/>
              <a:t>anne</a:t>
            </a:r>
            <a:r>
              <a:rPr lang="fr-FR" sz="2800" b="1" dirty="0"/>
              <a:t>/</a:t>
            </a:r>
            <a:r>
              <a:rPr lang="fr-FR" sz="2800" b="1" dirty="0" err="1"/>
              <a:t>babasının</a:t>
            </a:r>
            <a:endParaRPr lang="fr-FR" sz="2800" b="1" dirty="0"/>
          </a:p>
          <a:p>
            <a:r>
              <a:rPr lang="fr-FR" sz="2800" b="1" dirty="0" err="1"/>
              <a:t>gereksiniminin</a:t>
            </a:r>
            <a:r>
              <a:rPr lang="fr-FR" sz="2800" b="1" dirty="0"/>
              <a:t> </a:t>
            </a:r>
            <a:r>
              <a:rPr lang="fr-FR" sz="2800" b="1" dirty="0" err="1"/>
              <a:t>karşılanmasını</a:t>
            </a:r>
            <a:r>
              <a:rPr lang="fr-FR" sz="2800" b="1" dirty="0"/>
              <a:t> </a:t>
            </a:r>
            <a:r>
              <a:rPr lang="fr-FR" sz="2800" b="1" dirty="0" err="1"/>
              <a:t>somut</a:t>
            </a:r>
            <a:r>
              <a:rPr lang="fr-FR" sz="2800" b="1" dirty="0"/>
              <a:t> </a:t>
            </a:r>
            <a:r>
              <a:rPr lang="fr-FR" sz="2800" b="1" dirty="0" err="1"/>
              <a:t>bir</a:t>
            </a:r>
            <a:r>
              <a:rPr lang="fr-FR" sz="2800" b="1" dirty="0"/>
              <a:t> </a:t>
            </a:r>
            <a:r>
              <a:rPr lang="fr-FR" sz="2800" b="1" dirty="0" err="1"/>
              <a:t>biçimde</a:t>
            </a:r>
            <a:r>
              <a:rPr lang="fr-FR" sz="2800" b="1" dirty="0"/>
              <a:t> </a:t>
            </a:r>
            <a:r>
              <a:rPr lang="fr-FR" sz="2800" b="1" dirty="0" err="1"/>
              <a:t>engellemektedir</a:t>
            </a:r>
            <a:r>
              <a:rPr lang="fr-FR" sz="2800" b="1" dirty="0"/>
              <a:t>. </a:t>
            </a:r>
            <a:r>
              <a:rPr lang="fr-FR" sz="2800" b="1" dirty="0" err="1"/>
              <a:t>Şimdi</a:t>
            </a:r>
            <a:endParaRPr lang="fr-FR" sz="2800" b="1" dirty="0"/>
          </a:p>
          <a:p>
            <a:r>
              <a:rPr lang="fr-FR" sz="2800" b="1" dirty="0" err="1"/>
              <a:t>sorun</a:t>
            </a:r>
            <a:r>
              <a:rPr lang="fr-FR" sz="2800" b="1" dirty="0"/>
              <a:t> </a:t>
            </a:r>
            <a:r>
              <a:rPr lang="fr-FR" sz="2800" b="1" dirty="0" err="1"/>
              <a:t>anne</a:t>
            </a:r>
            <a:r>
              <a:rPr lang="fr-FR" sz="2800" b="1" dirty="0"/>
              <a:t>/</a:t>
            </a:r>
            <a:r>
              <a:rPr lang="fr-FR" sz="2800" b="1" dirty="0" err="1"/>
              <a:t>babanındır</a:t>
            </a:r>
            <a:r>
              <a:rPr lang="fr-FR" sz="2800" b="1" dirty="0"/>
              <a:t>.</a:t>
            </a:r>
          </a:p>
        </p:txBody>
      </p:sp>
    </p:spTree>
    <p:extLst>
      <p:ext uri="{BB962C8B-B14F-4D97-AF65-F5344CB8AC3E}">
        <p14:creationId xmlns:p14="http://schemas.microsoft.com/office/powerpoint/2010/main" val="2666302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B02993B-EF07-49C8-BE93-2C9044CB041C}"/>
              </a:ext>
            </a:extLst>
          </p:cNvPr>
          <p:cNvSpPr/>
          <p:nvPr/>
        </p:nvSpPr>
        <p:spPr>
          <a:xfrm>
            <a:off x="145775" y="0"/>
            <a:ext cx="11900452" cy="6740307"/>
          </a:xfrm>
          <a:prstGeom prst="rect">
            <a:avLst/>
          </a:prstGeom>
        </p:spPr>
        <p:txBody>
          <a:bodyPr wrap="square">
            <a:spAutoFit/>
          </a:bodyPr>
          <a:lstStyle/>
          <a:p>
            <a:r>
              <a:rPr lang="fr-FR" sz="2400" b="1" dirty="0"/>
              <a:t>1. </a:t>
            </a:r>
            <a:r>
              <a:rPr lang="fr-FR" sz="2400" b="1" dirty="0" err="1"/>
              <a:t>Sorun</a:t>
            </a:r>
            <a:r>
              <a:rPr lang="fr-FR" sz="2400" b="1" dirty="0"/>
              <a:t> </a:t>
            </a:r>
            <a:r>
              <a:rPr lang="fr-FR" sz="2400" b="1" dirty="0" err="1"/>
              <a:t>Çocuğun</a:t>
            </a:r>
            <a:endParaRPr lang="fr-FR" sz="2400" b="1" dirty="0"/>
          </a:p>
          <a:p>
            <a:r>
              <a:rPr lang="fr-FR" sz="2400" dirty="0" err="1"/>
              <a:t>Tüm</a:t>
            </a:r>
            <a:r>
              <a:rPr lang="fr-FR" sz="2400" dirty="0"/>
              <a:t> </a:t>
            </a:r>
            <a:r>
              <a:rPr lang="fr-FR" sz="2400" dirty="0" err="1"/>
              <a:t>çocukların</a:t>
            </a:r>
            <a:r>
              <a:rPr lang="fr-FR" sz="2400" dirty="0"/>
              <a:t> ana </a:t>
            </a:r>
            <a:r>
              <a:rPr lang="fr-FR" sz="2400" dirty="0" err="1"/>
              <a:t>babalarıyla</a:t>
            </a:r>
            <a:r>
              <a:rPr lang="fr-FR" sz="2400" dirty="0"/>
              <a:t> </a:t>
            </a:r>
            <a:r>
              <a:rPr lang="fr-FR" sz="2400" dirty="0" err="1"/>
              <a:t>sorunları</a:t>
            </a:r>
            <a:r>
              <a:rPr lang="fr-FR" sz="2400" dirty="0"/>
              <a:t> </a:t>
            </a:r>
            <a:r>
              <a:rPr lang="fr-FR" sz="2400" dirty="0" err="1"/>
              <a:t>olur</a:t>
            </a:r>
            <a:r>
              <a:rPr lang="fr-FR" sz="2400" dirty="0"/>
              <a:t>. </a:t>
            </a:r>
            <a:r>
              <a:rPr lang="fr-FR" sz="2400" dirty="0" err="1"/>
              <a:t>Aslında</a:t>
            </a:r>
            <a:r>
              <a:rPr lang="fr-FR" sz="2400" dirty="0"/>
              <a:t> bu </a:t>
            </a:r>
            <a:r>
              <a:rPr lang="fr-FR" sz="2400" dirty="0" err="1"/>
              <a:t>durum</a:t>
            </a:r>
            <a:r>
              <a:rPr lang="fr-FR" sz="2400" dirty="0"/>
              <a:t> </a:t>
            </a:r>
            <a:r>
              <a:rPr lang="fr-FR" sz="2400" dirty="0" err="1"/>
              <a:t>sadece</a:t>
            </a:r>
            <a:r>
              <a:rPr lang="tr-TR" sz="2400" dirty="0"/>
              <a:t> </a:t>
            </a:r>
            <a:r>
              <a:rPr lang="fr-FR" sz="2400" dirty="0" err="1"/>
              <a:t>anababa</a:t>
            </a:r>
            <a:r>
              <a:rPr lang="fr-FR" sz="2400" dirty="0"/>
              <a:t> </a:t>
            </a:r>
            <a:r>
              <a:rPr lang="fr-FR" sz="2400" dirty="0" err="1"/>
              <a:t>ve</a:t>
            </a:r>
            <a:r>
              <a:rPr lang="fr-FR" sz="2400" dirty="0"/>
              <a:t> </a:t>
            </a:r>
            <a:r>
              <a:rPr lang="fr-FR" sz="2400" dirty="0" err="1"/>
              <a:t>çocuklara</a:t>
            </a:r>
            <a:r>
              <a:rPr lang="fr-FR" sz="2400" dirty="0"/>
              <a:t> </a:t>
            </a:r>
            <a:r>
              <a:rPr lang="fr-FR" sz="2400" dirty="0" err="1"/>
              <a:t>özgü</a:t>
            </a:r>
            <a:r>
              <a:rPr lang="fr-FR" sz="2400" dirty="0"/>
              <a:t> </a:t>
            </a:r>
            <a:r>
              <a:rPr lang="fr-FR" sz="2400" dirty="0" err="1"/>
              <a:t>bir</a:t>
            </a:r>
            <a:r>
              <a:rPr lang="fr-FR" sz="2400" dirty="0"/>
              <a:t> </a:t>
            </a:r>
            <a:r>
              <a:rPr lang="fr-FR" sz="2400" dirty="0" err="1"/>
              <a:t>durum</a:t>
            </a:r>
            <a:r>
              <a:rPr lang="fr-FR" sz="2400" dirty="0"/>
              <a:t> </a:t>
            </a:r>
            <a:r>
              <a:rPr lang="fr-FR" sz="2400" dirty="0" err="1"/>
              <a:t>değildir</a:t>
            </a:r>
            <a:r>
              <a:rPr lang="fr-FR" sz="2400" dirty="0"/>
              <a:t>. </a:t>
            </a:r>
            <a:r>
              <a:rPr lang="fr-FR" sz="2400" dirty="0" err="1"/>
              <a:t>Çocuklar</a:t>
            </a:r>
            <a:r>
              <a:rPr lang="fr-FR" sz="2400" dirty="0"/>
              <a:t> </a:t>
            </a:r>
            <a:r>
              <a:rPr lang="fr-FR" sz="2400" dirty="0" err="1"/>
              <a:t>sokakta</a:t>
            </a:r>
            <a:r>
              <a:rPr lang="fr-FR" sz="2400" dirty="0"/>
              <a:t>, </a:t>
            </a:r>
            <a:r>
              <a:rPr lang="fr-FR" sz="2400" dirty="0" err="1"/>
              <a:t>okulda</a:t>
            </a:r>
            <a:r>
              <a:rPr lang="fr-FR" sz="2400" dirty="0"/>
              <a:t>, </a:t>
            </a:r>
            <a:r>
              <a:rPr lang="fr-FR" sz="2400" dirty="0" err="1"/>
              <a:t>sınıfta</a:t>
            </a:r>
            <a:r>
              <a:rPr lang="fr-FR" sz="2400" dirty="0"/>
              <a:t>,</a:t>
            </a:r>
            <a:r>
              <a:rPr lang="tr-TR" sz="2400" dirty="0"/>
              <a:t> </a:t>
            </a:r>
            <a:r>
              <a:rPr lang="fr-FR" sz="2400" dirty="0" err="1"/>
              <a:t>başkalarıyla</a:t>
            </a:r>
            <a:r>
              <a:rPr lang="fr-FR" sz="2400" dirty="0"/>
              <a:t>, </a:t>
            </a:r>
            <a:r>
              <a:rPr lang="fr-FR" sz="2400" dirty="0" err="1"/>
              <a:t>öğretmenleri</a:t>
            </a:r>
            <a:r>
              <a:rPr lang="fr-FR" sz="2400" dirty="0"/>
              <a:t> </a:t>
            </a:r>
            <a:r>
              <a:rPr lang="fr-FR" sz="2400" dirty="0" err="1"/>
              <a:t>veya</a:t>
            </a:r>
            <a:r>
              <a:rPr lang="fr-FR" sz="2400" dirty="0"/>
              <a:t> </a:t>
            </a:r>
            <a:r>
              <a:rPr lang="fr-FR" sz="2400" dirty="0" err="1"/>
              <a:t>arkadaşlarıyla</a:t>
            </a:r>
            <a:r>
              <a:rPr lang="fr-FR" sz="2400" dirty="0"/>
              <a:t> </a:t>
            </a:r>
            <a:r>
              <a:rPr lang="fr-FR" sz="2400" dirty="0" err="1"/>
              <a:t>hatta</a:t>
            </a:r>
            <a:r>
              <a:rPr lang="fr-FR" sz="2400" dirty="0"/>
              <a:t> </a:t>
            </a:r>
            <a:r>
              <a:rPr lang="fr-FR" sz="2400" dirty="0" err="1"/>
              <a:t>evde</a:t>
            </a:r>
            <a:r>
              <a:rPr lang="fr-FR" sz="2400" dirty="0"/>
              <a:t> </a:t>
            </a:r>
            <a:r>
              <a:rPr lang="fr-FR" sz="2400" dirty="0" err="1"/>
              <a:t>kardeşleriyle</a:t>
            </a:r>
            <a:r>
              <a:rPr lang="fr-FR" sz="2400" dirty="0"/>
              <a:t> </a:t>
            </a:r>
            <a:r>
              <a:rPr lang="fr-FR" sz="2400" dirty="0" err="1"/>
              <a:t>sorunlar</a:t>
            </a:r>
            <a:r>
              <a:rPr lang="fr-FR" sz="2400" dirty="0"/>
              <a:t> </a:t>
            </a:r>
            <a:r>
              <a:rPr lang="fr-FR" sz="2400" dirty="0" err="1"/>
              <a:t>yaşayabilir</a:t>
            </a:r>
            <a:r>
              <a:rPr lang="fr-FR" sz="2400" dirty="0"/>
              <a:t>.</a:t>
            </a:r>
          </a:p>
          <a:p>
            <a:r>
              <a:rPr lang="fr-FR" sz="2400" dirty="0" err="1"/>
              <a:t>Çocuğun</a:t>
            </a:r>
            <a:r>
              <a:rPr lang="fr-FR" sz="2400" dirty="0"/>
              <a:t> </a:t>
            </a:r>
            <a:r>
              <a:rPr lang="fr-FR" sz="2400" dirty="0" err="1"/>
              <a:t>bir</a:t>
            </a:r>
            <a:r>
              <a:rPr lang="fr-FR" sz="2400" dirty="0"/>
              <a:t> </a:t>
            </a:r>
            <a:r>
              <a:rPr lang="fr-FR" sz="2400" dirty="0" err="1"/>
              <a:t>gereksinimi</a:t>
            </a:r>
            <a:r>
              <a:rPr lang="fr-FR" sz="2400" dirty="0"/>
              <a:t> </a:t>
            </a:r>
            <a:r>
              <a:rPr lang="fr-FR" sz="2400" dirty="0" err="1"/>
              <a:t>karşılanmamışsa</a:t>
            </a:r>
            <a:r>
              <a:rPr lang="fr-FR" sz="2400" dirty="0"/>
              <a:t> </a:t>
            </a:r>
            <a:r>
              <a:rPr lang="fr-FR" sz="2400" dirty="0" err="1"/>
              <a:t>sorunu</a:t>
            </a:r>
            <a:r>
              <a:rPr lang="fr-FR" sz="2400" dirty="0"/>
              <a:t> var </a:t>
            </a:r>
            <a:r>
              <a:rPr lang="fr-FR" sz="2400" dirty="0" err="1"/>
              <a:t>demektir</a:t>
            </a:r>
            <a:r>
              <a:rPr lang="fr-FR" sz="2400" dirty="0"/>
              <a:t>. </a:t>
            </a:r>
            <a:r>
              <a:rPr lang="fr-FR" sz="2400" dirty="0" err="1"/>
              <a:t>Böyle</a:t>
            </a:r>
            <a:r>
              <a:rPr lang="fr-FR" sz="2400" dirty="0"/>
              <a:t> </a:t>
            </a:r>
            <a:r>
              <a:rPr lang="fr-FR" sz="2400" dirty="0" err="1"/>
              <a:t>bir</a:t>
            </a:r>
            <a:r>
              <a:rPr lang="tr-TR" sz="2400" dirty="0"/>
              <a:t> </a:t>
            </a:r>
            <a:r>
              <a:rPr lang="fr-FR" sz="2400" dirty="0" err="1"/>
              <a:t>durumda</a:t>
            </a:r>
            <a:r>
              <a:rPr lang="fr-FR" sz="2400" dirty="0"/>
              <a:t>, </a:t>
            </a:r>
            <a:r>
              <a:rPr lang="fr-FR" sz="2400" dirty="0" err="1"/>
              <a:t>çocuğun</a:t>
            </a:r>
            <a:r>
              <a:rPr lang="fr-FR" sz="2400" dirty="0"/>
              <a:t> </a:t>
            </a:r>
            <a:r>
              <a:rPr lang="fr-FR" sz="2400" dirty="0" err="1"/>
              <a:t>davranışı</a:t>
            </a:r>
            <a:r>
              <a:rPr lang="fr-FR" sz="2400" dirty="0"/>
              <a:t> </a:t>
            </a:r>
            <a:r>
              <a:rPr lang="fr-FR" sz="2400" dirty="0" err="1"/>
              <a:t>anababanın</a:t>
            </a:r>
            <a:r>
              <a:rPr lang="tr-TR" sz="2400" dirty="0"/>
              <a:t> </a:t>
            </a:r>
            <a:r>
              <a:rPr lang="fr-FR" sz="2400" dirty="0" err="1"/>
              <a:t>gereksinimini</a:t>
            </a:r>
            <a:r>
              <a:rPr lang="fr-FR" sz="2400" dirty="0"/>
              <a:t> </a:t>
            </a:r>
            <a:r>
              <a:rPr lang="fr-FR" sz="2400" dirty="0" err="1"/>
              <a:t>karşılamasına</a:t>
            </a:r>
            <a:r>
              <a:rPr lang="fr-FR" sz="2400" dirty="0"/>
              <a:t> </a:t>
            </a:r>
            <a:r>
              <a:rPr lang="fr-FR" sz="2400" dirty="0" err="1"/>
              <a:t>somut</a:t>
            </a:r>
            <a:r>
              <a:rPr lang="fr-FR" sz="2400" dirty="0"/>
              <a:t> </a:t>
            </a:r>
            <a:r>
              <a:rPr lang="fr-FR" sz="2400" dirty="0" err="1"/>
              <a:t>bir</a:t>
            </a:r>
            <a:r>
              <a:rPr lang="tr-TR" sz="2400" dirty="0"/>
              <a:t> </a:t>
            </a:r>
            <a:r>
              <a:rPr lang="fr-FR" sz="2400" dirty="0" err="1"/>
              <a:t>engel</a:t>
            </a:r>
            <a:r>
              <a:rPr lang="fr-FR" sz="2400" dirty="0"/>
              <a:t> </a:t>
            </a:r>
            <a:r>
              <a:rPr lang="fr-FR" sz="2400" dirty="0" err="1"/>
              <a:t>çıkarmadığı</a:t>
            </a:r>
            <a:r>
              <a:rPr lang="fr-FR" sz="2400" dirty="0"/>
              <a:t> </a:t>
            </a:r>
            <a:r>
              <a:rPr lang="fr-FR" sz="2400" dirty="0" err="1"/>
              <a:t>için</a:t>
            </a:r>
            <a:r>
              <a:rPr lang="fr-FR" sz="2400" dirty="0"/>
              <a:t>, </a:t>
            </a:r>
            <a:r>
              <a:rPr lang="fr-FR" sz="2400" dirty="0" err="1"/>
              <a:t>sorun</a:t>
            </a:r>
            <a:r>
              <a:rPr lang="fr-FR" sz="2400" dirty="0"/>
              <a:t> </a:t>
            </a:r>
            <a:r>
              <a:rPr lang="fr-FR" sz="2400" dirty="0" err="1"/>
              <a:t>anne</a:t>
            </a:r>
            <a:r>
              <a:rPr lang="fr-FR" sz="2400" dirty="0"/>
              <a:t> </a:t>
            </a:r>
            <a:r>
              <a:rPr lang="fr-FR" sz="2400" dirty="0" err="1"/>
              <a:t>babanın</a:t>
            </a:r>
            <a:r>
              <a:rPr lang="fr-FR" sz="2400" dirty="0"/>
              <a:t> ait </a:t>
            </a:r>
            <a:r>
              <a:rPr lang="fr-FR" sz="2400" dirty="0" err="1"/>
              <a:t>değil</a:t>
            </a:r>
            <a:r>
              <a:rPr lang="fr-FR" sz="2400" dirty="0"/>
              <a:t> </a:t>
            </a:r>
            <a:r>
              <a:rPr lang="fr-FR" sz="2400" dirty="0" err="1"/>
              <a:t>çocuğa</a:t>
            </a:r>
            <a:r>
              <a:rPr lang="fr-FR" sz="2400" dirty="0"/>
              <a:t> </a:t>
            </a:r>
            <a:r>
              <a:rPr lang="fr-FR" sz="2400" dirty="0" err="1"/>
              <a:t>aittir</a:t>
            </a:r>
            <a:r>
              <a:rPr lang="fr-FR" sz="2400" dirty="0"/>
              <a:t>. </a:t>
            </a:r>
            <a:r>
              <a:rPr lang="fr-FR" sz="2400" dirty="0" err="1"/>
              <a:t>Gereksinimlerinden</a:t>
            </a:r>
            <a:endParaRPr lang="fr-FR" sz="2400" dirty="0"/>
          </a:p>
          <a:p>
            <a:r>
              <a:rPr lang="fr-FR" sz="2400" dirty="0" err="1"/>
              <a:t>yoksun</a:t>
            </a:r>
            <a:r>
              <a:rPr lang="fr-FR" sz="2400" dirty="0"/>
              <a:t> </a:t>
            </a:r>
            <a:r>
              <a:rPr lang="fr-FR" sz="2400" dirty="0" err="1"/>
              <a:t>olan</a:t>
            </a:r>
            <a:r>
              <a:rPr lang="fr-FR" sz="2400" dirty="0"/>
              <a:t> </a:t>
            </a:r>
            <a:r>
              <a:rPr lang="fr-FR" sz="2400" dirty="0" err="1"/>
              <a:t>çocuk</a:t>
            </a:r>
            <a:r>
              <a:rPr lang="fr-FR" sz="2400" dirty="0"/>
              <a:t> </a:t>
            </a:r>
            <a:r>
              <a:rPr lang="fr-FR" sz="2400" dirty="0" err="1"/>
              <a:t>sıkıntı</a:t>
            </a:r>
            <a:r>
              <a:rPr lang="fr-FR" sz="2400" dirty="0"/>
              <a:t> </a:t>
            </a:r>
            <a:r>
              <a:rPr lang="fr-FR" sz="2400" dirty="0" err="1"/>
              <a:t>çeker</a:t>
            </a:r>
            <a:r>
              <a:rPr lang="fr-FR" sz="2400" dirty="0"/>
              <a:t>, </a:t>
            </a:r>
            <a:r>
              <a:rPr lang="fr-FR" sz="2400" dirty="0" err="1"/>
              <a:t>mutsuz</a:t>
            </a:r>
            <a:r>
              <a:rPr lang="fr-FR" sz="2400" dirty="0"/>
              <a:t> </a:t>
            </a:r>
            <a:r>
              <a:rPr lang="fr-FR" sz="2400" dirty="0" err="1"/>
              <a:t>olur</a:t>
            </a:r>
            <a:r>
              <a:rPr lang="fr-FR" sz="2400" dirty="0"/>
              <a:t>.</a:t>
            </a:r>
            <a:endParaRPr lang="tr-TR" sz="2400" dirty="0"/>
          </a:p>
          <a:p>
            <a:r>
              <a:rPr lang="fr-FR" sz="2400" dirty="0" err="1"/>
              <a:t>Aktif</a:t>
            </a:r>
            <a:r>
              <a:rPr lang="fr-FR" sz="2400" dirty="0"/>
              <a:t> </a:t>
            </a:r>
            <a:r>
              <a:rPr lang="fr-FR" sz="2400" dirty="0" err="1"/>
              <a:t>dinleme</a:t>
            </a:r>
            <a:r>
              <a:rPr lang="fr-FR" sz="2400" dirty="0"/>
              <a:t> </a:t>
            </a:r>
            <a:r>
              <a:rPr lang="fr-FR" sz="2400" dirty="0" err="1"/>
              <a:t>sayesinde</a:t>
            </a:r>
            <a:r>
              <a:rPr lang="fr-FR" sz="2400" dirty="0"/>
              <a:t> </a:t>
            </a:r>
            <a:r>
              <a:rPr lang="fr-FR" sz="2400" dirty="0" err="1"/>
              <a:t>çocuklar</a:t>
            </a:r>
            <a:r>
              <a:rPr lang="fr-FR" sz="2400" dirty="0"/>
              <a:t> </a:t>
            </a:r>
            <a:r>
              <a:rPr lang="fr-FR" sz="2400" dirty="0" err="1"/>
              <a:t>anne</a:t>
            </a:r>
            <a:r>
              <a:rPr lang="fr-FR" sz="2400" dirty="0"/>
              <a:t> </a:t>
            </a:r>
            <a:r>
              <a:rPr lang="fr-FR" sz="2400" dirty="0" err="1"/>
              <a:t>ve</a:t>
            </a:r>
            <a:r>
              <a:rPr lang="fr-FR" sz="2400" dirty="0"/>
              <a:t> </a:t>
            </a:r>
            <a:r>
              <a:rPr lang="fr-FR" sz="2400" dirty="0" err="1"/>
              <a:t>babalarının</a:t>
            </a:r>
            <a:r>
              <a:rPr lang="fr-FR" sz="2400" dirty="0"/>
              <a:t> </a:t>
            </a:r>
            <a:r>
              <a:rPr lang="fr-FR" sz="2400" dirty="0" err="1"/>
              <a:t>düşüncelerine</a:t>
            </a:r>
            <a:r>
              <a:rPr lang="fr-FR" sz="2400" dirty="0"/>
              <a:t> </a:t>
            </a:r>
            <a:r>
              <a:rPr lang="fr-FR" sz="2400" dirty="0" err="1"/>
              <a:t>değer</a:t>
            </a:r>
            <a:r>
              <a:rPr lang="tr-TR" sz="2400" dirty="0"/>
              <a:t> </a:t>
            </a:r>
            <a:r>
              <a:rPr lang="fr-FR" sz="2400" dirty="0" err="1"/>
              <a:t>verirler</a:t>
            </a:r>
            <a:r>
              <a:rPr lang="fr-FR" sz="2400" dirty="0"/>
              <a:t>. </a:t>
            </a:r>
            <a:r>
              <a:rPr lang="fr-FR" sz="2400" dirty="0" err="1"/>
              <a:t>Aktif</a:t>
            </a:r>
            <a:r>
              <a:rPr lang="fr-FR" sz="2400" dirty="0"/>
              <a:t> </a:t>
            </a:r>
            <a:r>
              <a:rPr lang="fr-FR" sz="2400" dirty="0" err="1"/>
              <a:t>dinlemede</a:t>
            </a:r>
            <a:r>
              <a:rPr lang="fr-FR" sz="2400" dirty="0"/>
              <a:t> </a:t>
            </a:r>
            <a:r>
              <a:rPr lang="fr-FR" sz="2400" dirty="0" err="1"/>
              <a:t>verilen</a:t>
            </a:r>
            <a:r>
              <a:rPr lang="fr-FR" sz="2400" dirty="0"/>
              <a:t> </a:t>
            </a:r>
            <a:r>
              <a:rPr lang="fr-FR" sz="2400" dirty="0" err="1"/>
              <a:t>sözel</a:t>
            </a:r>
            <a:r>
              <a:rPr lang="fr-FR" sz="2400" dirty="0"/>
              <a:t> </a:t>
            </a:r>
            <a:r>
              <a:rPr lang="fr-FR" sz="2400" dirty="0" err="1"/>
              <a:t>mesaj</a:t>
            </a:r>
            <a:r>
              <a:rPr lang="fr-FR" sz="2400" dirty="0"/>
              <a:t> </a:t>
            </a:r>
            <a:r>
              <a:rPr lang="fr-FR" sz="2400" dirty="0" err="1"/>
              <a:t>çocuğun</a:t>
            </a:r>
            <a:r>
              <a:rPr lang="fr-FR" sz="2400" dirty="0"/>
              <a:t> </a:t>
            </a:r>
            <a:r>
              <a:rPr lang="fr-FR" sz="2400" dirty="0" err="1"/>
              <a:t>bir</a:t>
            </a:r>
            <a:r>
              <a:rPr lang="fr-FR" sz="2400" dirty="0"/>
              <a:t> </a:t>
            </a:r>
            <a:r>
              <a:rPr lang="fr-FR" sz="2400" dirty="0" err="1"/>
              <a:t>önceki</a:t>
            </a:r>
            <a:r>
              <a:rPr lang="fr-FR" sz="2400" dirty="0"/>
              <a:t> </a:t>
            </a:r>
            <a:r>
              <a:rPr lang="fr-FR" sz="2400" dirty="0" err="1"/>
              <a:t>sözünü</a:t>
            </a:r>
            <a:r>
              <a:rPr lang="fr-FR" sz="2400" dirty="0"/>
              <a:t> </a:t>
            </a:r>
            <a:r>
              <a:rPr lang="fr-FR" sz="2400" dirty="0" err="1"/>
              <a:t>yansıtır</a:t>
            </a:r>
            <a:r>
              <a:rPr lang="fr-FR" sz="2400" dirty="0"/>
              <a:t>.</a:t>
            </a:r>
            <a:r>
              <a:rPr lang="tr-TR" sz="2400" dirty="0"/>
              <a:t> </a:t>
            </a:r>
            <a:r>
              <a:rPr lang="fr-FR" sz="2400" dirty="0"/>
              <a:t>Anne </a:t>
            </a:r>
            <a:r>
              <a:rPr lang="fr-FR" sz="2400" dirty="0" err="1"/>
              <a:t>veya</a:t>
            </a:r>
            <a:r>
              <a:rPr lang="fr-FR" sz="2400" dirty="0"/>
              <a:t> </a:t>
            </a:r>
            <a:r>
              <a:rPr lang="fr-FR" sz="2400" dirty="0" err="1"/>
              <a:t>babanın</a:t>
            </a:r>
            <a:r>
              <a:rPr lang="fr-FR" sz="2400" dirty="0"/>
              <a:t> </a:t>
            </a:r>
            <a:r>
              <a:rPr lang="fr-FR" sz="2400" dirty="0" err="1"/>
              <a:t>yorum</a:t>
            </a:r>
            <a:r>
              <a:rPr lang="fr-FR" sz="2400" dirty="0"/>
              <a:t> </a:t>
            </a:r>
            <a:r>
              <a:rPr lang="fr-FR" sz="2400" dirty="0" err="1"/>
              <a:t>veya</a:t>
            </a:r>
            <a:r>
              <a:rPr lang="fr-FR" sz="2400" dirty="0"/>
              <a:t> </a:t>
            </a:r>
            <a:r>
              <a:rPr lang="fr-FR" sz="2400" dirty="0" err="1"/>
              <a:t>sözleri</a:t>
            </a:r>
            <a:r>
              <a:rPr lang="fr-FR" sz="2400" dirty="0"/>
              <a:t> </a:t>
            </a:r>
            <a:r>
              <a:rPr lang="fr-FR" sz="2400" dirty="0" err="1"/>
              <a:t>yer</a:t>
            </a:r>
            <a:r>
              <a:rPr lang="fr-FR" sz="2400" dirty="0"/>
              <a:t> </a:t>
            </a:r>
            <a:r>
              <a:rPr lang="fr-FR" sz="2400" dirty="0" err="1"/>
              <a:t>almaz</a:t>
            </a:r>
            <a:r>
              <a:rPr lang="fr-FR" sz="2400" dirty="0"/>
              <a:t>. </a:t>
            </a:r>
            <a:r>
              <a:rPr lang="fr-FR" sz="2400" dirty="0" err="1"/>
              <a:t>Yani</a:t>
            </a:r>
            <a:r>
              <a:rPr lang="fr-FR" sz="2400" dirty="0"/>
              <a:t> </a:t>
            </a:r>
            <a:r>
              <a:rPr lang="fr-FR" sz="2400" dirty="0" err="1"/>
              <a:t>ebeveyn</a:t>
            </a:r>
            <a:r>
              <a:rPr lang="fr-FR" sz="2400" dirty="0"/>
              <a:t> </a:t>
            </a:r>
            <a:r>
              <a:rPr lang="fr-FR" sz="2400" dirty="0" err="1"/>
              <a:t>duyduğunu</a:t>
            </a:r>
            <a:r>
              <a:rPr lang="fr-FR" sz="2400" dirty="0"/>
              <a:t> </a:t>
            </a:r>
            <a:r>
              <a:rPr lang="fr-FR" sz="2400" dirty="0" err="1"/>
              <a:t>geri</a:t>
            </a:r>
            <a:endParaRPr lang="fr-FR" sz="2400" dirty="0"/>
          </a:p>
          <a:p>
            <a:r>
              <a:rPr lang="fr-FR" sz="2400" dirty="0" err="1"/>
              <a:t>yansıtır</a:t>
            </a:r>
            <a:r>
              <a:rPr lang="fr-FR" sz="2400" dirty="0"/>
              <a:t>. </a:t>
            </a:r>
            <a:r>
              <a:rPr lang="fr-FR" sz="2400" dirty="0" err="1"/>
              <a:t>Bir</a:t>
            </a:r>
            <a:r>
              <a:rPr lang="fr-FR" sz="2400" dirty="0"/>
              <a:t> </a:t>
            </a:r>
            <a:r>
              <a:rPr lang="fr-FR" sz="2400" dirty="0" err="1"/>
              <a:t>anlamda</a:t>
            </a:r>
            <a:r>
              <a:rPr lang="fr-FR" sz="2400" dirty="0"/>
              <a:t> </a:t>
            </a:r>
            <a:r>
              <a:rPr lang="fr-FR" sz="2400" dirty="0" err="1"/>
              <a:t>gönderenin</a:t>
            </a:r>
            <a:r>
              <a:rPr lang="fr-FR" sz="2400" dirty="0"/>
              <a:t> </a:t>
            </a:r>
            <a:r>
              <a:rPr lang="fr-FR" sz="2400" dirty="0" err="1"/>
              <a:t>sözlerini</a:t>
            </a:r>
            <a:r>
              <a:rPr lang="fr-FR" sz="2400" dirty="0"/>
              <a:t> </a:t>
            </a:r>
            <a:r>
              <a:rPr lang="fr-FR" sz="2400" dirty="0" err="1"/>
              <a:t>duyduğunu</a:t>
            </a:r>
            <a:r>
              <a:rPr lang="fr-FR" sz="2400" dirty="0"/>
              <a:t> </a:t>
            </a:r>
            <a:r>
              <a:rPr lang="fr-FR" sz="2400" dirty="0" err="1"/>
              <a:t>ve</a:t>
            </a:r>
            <a:r>
              <a:rPr lang="fr-FR" sz="2400" dirty="0"/>
              <a:t> </a:t>
            </a:r>
            <a:r>
              <a:rPr lang="fr-FR" sz="2400" dirty="0" err="1"/>
              <a:t>anladığını</a:t>
            </a:r>
            <a:r>
              <a:rPr lang="fr-FR" sz="2400" dirty="0"/>
              <a:t> </a:t>
            </a:r>
            <a:r>
              <a:rPr lang="fr-FR" sz="2400" dirty="0" err="1"/>
              <a:t>göstermek</a:t>
            </a:r>
            <a:r>
              <a:rPr lang="tr-TR" sz="2400" dirty="0"/>
              <a:t> </a:t>
            </a:r>
            <a:r>
              <a:rPr lang="fr-FR" sz="2400" dirty="0" err="1"/>
              <a:t>ister</a:t>
            </a:r>
            <a:r>
              <a:rPr lang="fr-FR" sz="2400" dirty="0"/>
              <a:t>. </a:t>
            </a:r>
            <a:r>
              <a:rPr lang="fr-FR" sz="2400" dirty="0" err="1"/>
              <a:t>Bir</a:t>
            </a:r>
            <a:r>
              <a:rPr lang="fr-FR" sz="2400" dirty="0"/>
              <a:t> </a:t>
            </a:r>
            <a:r>
              <a:rPr lang="fr-FR" sz="2400" dirty="0" err="1"/>
              <a:t>örnekle</a:t>
            </a:r>
            <a:r>
              <a:rPr lang="fr-FR" sz="2400" dirty="0"/>
              <a:t> </a:t>
            </a:r>
            <a:r>
              <a:rPr lang="fr-FR" sz="2400" dirty="0" err="1"/>
              <a:t>somutlaştırmaya</a:t>
            </a:r>
            <a:r>
              <a:rPr lang="fr-FR" sz="2400" dirty="0"/>
              <a:t> </a:t>
            </a:r>
            <a:r>
              <a:rPr lang="fr-FR" sz="2400" dirty="0" err="1"/>
              <a:t>çalışalım</a:t>
            </a:r>
            <a:r>
              <a:rPr lang="fr-FR" sz="2400" dirty="0"/>
              <a:t>:</a:t>
            </a:r>
          </a:p>
          <a:p>
            <a:r>
              <a:rPr lang="fr-FR" sz="2400" dirty="0" err="1"/>
              <a:t>Çocuk</a:t>
            </a:r>
            <a:r>
              <a:rPr lang="fr-FR" sz="2400" dirty="0"/>
              <a:t>: </a:t>
            </a:r>
            <a:r>
              <a:rPr lang="fr-FR" sz="2400" dirty="0" err="1"/>
              <a:t>Dışarı</a:t>
            </a:r>
            <a:r>
              <a:rPr lang="fr-FR" sz="2400" dirty="0"/>
              <a:t> </a:t>
            </a:r>
            <a:r>
              <a:rPr lang="fr-FR" sz="2400" dirty="0" err="1"/>
              <a:t>çıkmayacağım</a:t>
            </a:r>
            <a:r>
              <a:rPr lang="fr-FR" sz="2400" dirty="0"/>
              <a:t>.</a:t>
            </a:r>
          </a:p>
          <a:p>
            <a:r>
              <a:rPr lang="fr-FR" sz="2400" dirty="0"/>
              <a:t>Anne: Bu </a:t>
            </a:r>
            <a:r>
              <a:rPr lang="fr-FR" sz="2400" dirty="0" err="1"/>
              <a:t>akşam</a:t>
            </a:r>
            <a:r>
              <a:rPr lang="fr-FR" sz="2400" dirty="0"/>
              <a:t> </a:t>
            </a:r>
            <a:r>
              <a:rPr lang="fr-FR" sz="2400" dirty="0" err="1"/>
              <a:t>dışarı</a:t>
            </a:r>
            <a:r>
              <a:rPr lang="fr-FR" sz="2400" dirty="0"/>
              <a:t> </a:t>
            </a:r>
            <a:r>
              <a:rPr lang="fr-FR" sz="2400" dirty="0" err="1"/>
              <a:t>çıkmak</a:t>
            </a:r>
            <a:r>
              <a:rPr lang="fr-FR" sz="2400" dirty="0"/>
              <a:t> </a:t>
            </a:r>
            <a:r>
              <a:rPr lang="fr-FR" sz="2400" dirty="0" err="1"/>
              <a:t>istemiyorsun</a:t>
            </a:r>
            <a:r>
              <a:rPr lang="fr-FR" sz="2400" dirty="0"/>
              <a:t>.</a:t>
            </a:r>
          </a:p>
          <a:p>
            <a:r>
              <a:rPr lang="fr-FR" sz="2400" dirty="0"/>
              <a:t>186 </a:t>
            </a:r>
            <a:r>
              <a:rPr lang="fr-FR" sz="2400" dirty="0" err="1"/>
              <a:t>İnsan</a:t>
            </a:r>
            <a:r>
              <a:rPr lang="fr-FR" sz="2400" dirty="0"/>
              <a:t> </a:t>
            </a:r>
            <a:r>
              <a:rPr lang="fr-FR" sz="2400" dirty="0" err="1"/>
              <a:t>İlişkileri</a:t>
            </a:r>
            <a:r>
              <a:rPr lang="fr-FR" sz="2400" dirty="0"/>
              <a:t> </a:t>
            </a:r>
            <a:r>
              <a:rPr lang="fr-FR" sz="2400" dirty="0" err="1"/>
              <a:t>ve</a:t>
            </a:r>
            <a:r>
              <a:rPr lang="fr-FR" sz="2400" dirty="0"/>
              <a:t> </a:t>
            </a:r>
            <a:r>
              <a:rPr lang="fr-FR" sz="2400" dirty="0" err="1"/>
              <a:t>İletişim</a:t>
            </a:r>
            <a:endParaRPr lang="fr-FR" sz="2400" dirty="0"/>
          </a:p>
          <a:p>
            <a:r>
              <a:rPr lang="fr-FR" sz="2400" dirty="0" err="1"/>
              <a:t>Çocuk</a:t>
            </a:r>
            <a:r>
              <a:rPr lang="fr-FR" sz="2400" dirty="0"/>
              <a:t>: </a:t>
            </a:r>
            <a:r>
              <a:rPr lang="fr-FR" sz="2400" dirty="0" err="1"/>
              <a:t>Evet</a:t>
            </a:r>
            <a:r>
              <a:rPr lang="fr-FR" sz="2400" dirty="0"/>
              <a:t> </a:t>
            </a:r>
            <a:r>
              <a:rPr lang="fr-FR" sz="2400" dirty="0" err="1"/>
              <a:t>biraz</a:t>
            </a:r>
            <a:r>
              <a:rPr lang="fr-FR" sz="2400" dirty="0"/>
              <a:t> </a:t>
            </a:r>
            <a:r>
              <a:rPr lang="fr-FR" sz="2400" dirty="0" err="1"/>
              <a:t>canım</a:t>
            </a:r>
            <a:r>
              <a:rPr lang="fr-FR" sz="2400" dirty="0"/>
              <a:t> </a:t>
            </a:r>
            <a:r>
              <a:rPr lang="fr-FR" sz="2400" dirty="0" err="1"/>
              <a:t>sıkılıyor</a:t>
            </a:r>
            <a:r>
              <a:rPr lang="fr-FR" sz="2400" dirty="0"/>
              <a:t>.</a:t>
            </a:r>
          </a:p>
          <a:p>
            <a:r>
              <a:rPr lang="fr-FR" sz="2400" dirty="0"/>
              <a:t>Anne: </a:t>
            </a:r>
            <a:r>
              <a:rPr lang="fr-FR" sz="2400" dirty="0" err="1"/>
              <a:t>Üzgünsün</a:t>
            </a:r>
            <a:r>
              <a:rPr lang="fr-FR" sz="2400" dirty="0"/>
              <a:t> </a:t>
            </a:r>
            <a:r>
              <a:rPr lang="fr-FR" sz="2400" dirty="0" err="1"/>
              <a:t>galiba</a:t>
            </a:r>
            <a:r>
              <a:rPr lang="fr-FR" sz="2400" dirty="0"/>
              <a:t>.</a:t>
            </a:r>
          </a:p>
        </p:txBody>
      </p:sp>
    </p:spTree>
    <p:extLst>
      <p:ext uri="{BB962C8B-B14F-4D97-AF65-F5344CB8AC3E}">
        <p14:creationId xmlns:p14="http://schemas.microsoft.com/office/powerpoint/2010/main" val="2024126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E7CCDE6-DD0A-46A5-8ADB-BCBC4F87EDE0}"/>
              </a:ext>
            </a:extLst>
          </p:cNvPr>
          <p:cNvSpPr/>
          <p:nvPr/>
        </p:nvSpPr>
        <p:spPr>
          <a:xfrm>
            <a:off x="397565" y="437321"/>
            <a:ext cx="11516139" cy="6001643"/>
          </a:xfrm>
          <a:prstGeom prst="rect">
            <a:avLst/>
          </a:prstGeom>
        </p:spPr>
        <p:txBody>
          <a:bodyPr wrap="square">
            <a:spAutoFit/>
          </a:bodyPr>
          <a:lstStyle/>
          <a:p>
            <a:r>
              <a:rPr lang="fr-FR" sz="2400" b="1" dirty="0"/>
              <a:t>2. </a:t>
            </a:r>
            <a:r>
              <a:rPr lang="fr-FR" sz="2400" b="1" dirty="0" err="1"/>
              <a:t>Sorun</a:t>
            </a:r>
            <a:r>
              <a:rPr lang="fr-FR" sz="2400" b="1" dirty="0"/>
              <a:t> </a:t>
            </a:r>
            <a:r>
              <a:rPr lang="fr-FR" sz="2400" b="1" dirty="0" err="1"/>
              <a:t>Bir</a:t>
            </a:r>
            <a:r>
              <a:rPr lang="fr-FR" sz="2400" b="1" dirty="0"/>
              <a:t> </a:t>
            </a:r>
            <a:r>
              <a:rPr lang="fr-FR" sz="2400" b="1" dirty="0" err="1"/>
              <a:t>Yetişkini</a:t>
            </a:r>
            <a:r>
              <a:rPr lang="fr-FR" sz="2400" b="1" dirty="0"/>
              <a:t> </a:t>
            </a:r>
            <a:r>
              <a:rPr lang="fr-FR" sz="2400" b="1" dirty="0" err="1"/>
              <a:t>İlgilendirdiğinde</a:t>
            </a:r>
            <a:r>
              <a:rPr lang="fr-FR" sz="2400" b="1" dirty="0"/>
              <a:t> Ben </a:t>
            </a:r>
            <a:r>
              <a:rPr lang="fr-FR" sz="2400" b="1" dirty="0" err="1"/>
              <a:t>Dilinin</a:t>
            </a:r>
            <a:r>
              <a:rPr lang="fr-FR" sz="2400" b="1" dirty="0"/>
              <a:t> </a:t>
            </a:r>
            <a:r>
              <a:rPr lang="fr-FR" sz="2400" b="1" dirty="0" err="1"/>
              <a:t>Kullanımı</a:t>
            </a:r>
            <a:endParaRPr lang="fr-FR" sz="2400" b="1" dirty="0"/>
          </a:p>
          <a:p>
            <a:r>
              <a:rPr lang="fr-FR" sz="2400" dirty="0" err="1"/>
              <a:t>Öncelikle</a:t>
            </a:r>
            <a:r>
              <a:rPr lang="fr-FR" sz="2400" dirty="0"/>
              <a:t> </a:t>
            </a:r>
            <a:r>
              <a:rPr lang="fr-FR" sz="2400" dirty="0" err="1"/>
              <a:t>birinci</a:t>
            </a:r>
            <a:r>
              <a:rPr lang="fr-FR" sz="2400" dirty="0"/>
              <a:t> </a:t>
            </a:r>
            <a:r>
              <a:rPr lang="fr-FR" sz="2400" dirty="0" err="1"/>
              <a:t>tekil</a:t>
            </a:r>
            <a:r>
              <a:rPr lang="fr-FR" sz="2400" dirty="0"/>
              <a:t> </a:t>
            </a:r>
            <a:r>
              <a:rPr lang="fr-FR" sz="2400" dirty="0" err="1"/>
              <a:t>şahısla</a:t>
            </a:r>
            <a:r>
              <a:rPr lang="fr-FR" sz="2400" dirty="0"/>
              <a:t> </a:t>
            </a:r>
            <a:r>
              <a:rPr lang="fr-FR" sz="2400" dirty="0" err="1"/>
              <a:t>konuşmanın</a:t>
            </a:r>
            <a:r>
              <a:rPr lang="fr-FR" sz="2400" dirty="0"/>
              <a:t> </a:t>
            </a:r>
            <a:r>
              <a:rPr lang="fr-FR" sz="2400" dirty="0" err="1"/>
              <a:t>veya</a:t>
            </a:r>
            <a:r>
              <a:rPr lang="fr-FR" sz="2400" dirty="0"/>
              <a:t> </a:t>
            </a:r>
            <a:r>
              <a:rPr lang="fr-FR" sz="2400" dirty="0" err="1"/>
              <a:t>kendi</a:t>
            </a:r>
            <a:r>
              <a:rPr lang="fr-FR" sz="2400" dirty="0"/>
              <a:t> </a:t>
            </a:r>
            <a:r>
              <a:rPr lang="fr-FR" sz="2400" dirty="0" err="1"/>
              <a:t>adına</a:t>
            </a:r>
            <a:r>
              <a:rPr lang="fr-FR" sz="2400" dirty="0"/>
              <a:t> </a:t>
            </a:r>
            <a:r>
              <a:rPr lang="fr-FR" sz="2400" dirty="0" err="1"/>
              <a:t>konuşmanın</a:t>
            </a:r>
            <a:r>
              <a:rPr lang="fr-FR" sz="2400" dirty="0"/>
              <a:t> ben</a:t>
            </a:r>
            <a:r>
              <a:rPr lang="tr-TR" sz="2400" dirty="0"/>
              <a:t> </a:t>
            </a:r>
            <a:r>
              <a:rPr lang="fr-FR" sz="2400" dirty="0" err="1"/>
              <a:t>dilinde</a:t>
            </a:r>
            <a:r>
              <a:rPr lang="fr-FR" sz="2400" dirty="0"/>
              <a:t> </a:t>
            </a:r>
            <a:r>
              <a:rPr lang="fr-FR" sz="2400" dirty="0" err="1"/>
              <a:t>konuşmak</a:t>
            </a:r>
            <a:r>
              <a:rPr lang="fr-FR" sz="2400" dirty="0"/>
              <a:t> </a:t>
            </a:r>
            <a:r>
              <a:rPr lang="fr-FR" sz="2400" dirty="0" err="1"/>
              <a:t>olduğu</a:t>
            </a:r>
            <a:r>
              <a:rPr lang="fr-FR" sz="2400" dirty="0"/>
              <a:t> </a:t>
            </a:r>
            <a:r>
              <a:rPr lang="fr-FR" sz="2400" dirty="0" err="1"/>
              <a:t>zannedilir</a:t>
            </a:r>
            <a:r>
              <a:rPr lang="fr-FR" sz="2400" dirty="0"/>
              <a:t>. Ben </a:t>
            </a:r>
            <a:r>
              <a:rPr lang="fr-FR" sz="2400" dirty="0" err="1"/>
              <a:t>diliyle</a:t>
            </a:r>
            <a:r>
              <a:rPr lang="fr-FR" sz="2400" dirty="0"/>
              <a:t> </a:t>
            </a:r>
            <a:r>
              <a:rPr lang="fr-FR" sz="2400" dirty="0" err="1"/>
              <a:t>konuşma</a:t>
            </a:r>
            <a:r>
              <a:rPr lang="fr-FR" sz="2400" dirty="0"/>
              <a:t> </a:t>
            </a:r>
            <a:r>
              <a:rPr lang="fr-FR" sz="2400" dirty="0" err="1"/>
              <a:t>karşıdaki</a:t>
            </a:r>
            <a:r>
              <a:rPr lang="fr-FR" sz="2400" dirty="0"/>
              <a:t> </a:t>
            </a:r>
            <a:r>
              <a:rPr lang="fr-FR" sz="2400" dirty="0" err="1"/>
              <a:t>kişinin</a:t>
            </a:r>
            <a:r>
              <a:rPr lang="fr-FR" sz="2400" dirty="0"/>
              <a:t> </a:t>
            </a:r>
            <a:r>
              <a:rPr lang="fr-FR" sz="2400" dirty="0" err="1"/>
              <a:t>davranışlarından</a:t>
            </a:r>
            <a:r>
              <a:rPr lang="tr-TR" sz="2400" dirty="0"/>
              <a:t>m </a:t>
            </a:r>
            <a:r>
              <a:rPr lang="fr-FR" sz="2400" dirty="0" err="1"/>
              <a:t>dolayı</a:t>
            </a:r>
            <a:r>
              <a:rPr lang="fr-FR" sz="2400" dirty="0"/>
              <a:t> </a:t>
            </a:r>
            <a:r>
              <a:rPr lang="fr-FR" sz="2400" dirty="0" err="1"/>
              <a:t>yaşanan</a:t>
            </a:r>
            <a:r>
              <a:rPr lang="fr-FR" sz="2400" dirty="0"/>
              <a:t> </a:t>
            </a:r>
            <a:r>
              <a:rPr lang="fr-FR" sz="2400" dirty="0" err="1"/>
              <a:t>duyguları</a:t>
            </a:r>
            <a:r>
              <a:rPr lang="fr-FR" sz="2400" dirty="0"/>
              <a:t> </a:t>
            </a:r>
            <a:r>
              <a:rPr lang="fr-FR" sz="2400" dirty="0" err="1"/>
              <a:t>açığa</a:t>
            </a:r>
            <a:r>
              <a:rPr lang="fr-FR" sz="2400" dirty="0"/>
              <a:t> </a:t>
            </a:r>
            <a:r>
              <a:rPr lang="fr-FR" sz="2400" dirty="0" err="1"/>
              <a:t>çıkarmaya</a:t>
            </a:r>
            <a:r>
              <a:rPr lang="fr-FR" sz="2400" dirty="0"/>
              <a:t> </a:t>
            </a:r>
            <a:r>
              <a:rPr lang="fr-FR" sz="2400" dirty="0" err="1"/>
              <a:t>hizmet</a:t>
            </a:r>
            <a:r>
              <a:rPr lang="fr-FR" sz="2400" dirty="0"/>
              <a:t> </a:t>
            </a:r>
            <a:r>
              <a:rPr lang="fr-FR" sz="2400" dirty="0" err="1"/>
              <a:t>eder</a:t>
            </a:r>
            <a:r>
              <a:rPr lang="fr-FR" sz="2400" dirty="0"/>
              <a:t>. Birey </a:t>
            </a:r>
            <a:r>
              <a:rPr lang="fr-FR" sz="2400" dirty="0" err="1"/>
              <a:t>kendi</a:t>
            </a:r>
            <a:endParaRPr lang="fr-FR" sz="2400" dirty="0"/>
          </a:p>
          <a:p>
            <a:r>
              <a:rPr lang="fr-FR" sz="2400" dirty="0" err="1"/>
              <a:t>duygularını</a:t>
            </a:r>
            <a:r>
              <a:rPr lang="fr-FR" sz="2400" dirty="0"/>
              <a:t> </a:t>
            </a:r>
            <a:r>
              <a:rPr lang="fr-FR" sz="2400" dirty="0" err="1"/>
              <a:t>açarak</a:t>
            </a:r>
            <a:r>
              <a:rPr lang="fr-FR" sz="2400" dirty="0"/>
              <a:t> </a:t>
            </a:r>
            <a:r>
              <a:rPr lang="fr-FR" sz="2400" dirty="0" err="1"/>
              <a:t>kendisi</a:t>
            </a:r>
            <a:r>
              <a:rPr lang="fr-FR" sz="2400" dirty="0"/>
              <a:t> ile </a:t>
            </a:r>
            <a:r>
              <a:rPr lang="fr-FR" sz="2400" dirty="0" err="1"/>
              <a:t>ilgili</a:t>
            </a:r>
            <a:r>
              <a:rPr lang="fr-FR" sz="2400" dirty="0"/>
              <a:t> </a:t>
            </a:r>
            <a:r>
              <a:rPr lang="fr-FR" sz="2400" dirty="0" err="1"/>
              <a:t>farkındalık</a:t>
            </a:r>
            <a:r>
              <a:rPr lang="fr-FR" sz="2400" dirty="0"/>
              <a:t> </a:t>
            </a:r>
            <a:r>
              <a:rPr lang="fr-FR" sz="2400" dirty="0" err="1"/>
              <a:t>düzeyini</a:t>
            </a:r>
            <a:r>
              <a:rPr lang="fr-FR" sz="2400" dirty="0"/>
              <a:t> </a:t>
            </a:r>
            <a:r>
              <a:rPr lang="fr-FR" sz="2400" dirty="0" err="1"/>
              <a:t>artırırken</a:t>
            </a:r>
            <a:r>
              <a:rPr lang="fr-FR" sz="2400" dirty="0"/>
              <a:t>, </a:t>
            </a:r>
            <a:r>
              <a:rPr lang="fr-FR" sz="2400" dirty="0" err="1"/>
              <a:t>karşısındaki</a:t>
            </a:r>
            <a:r>
              <a:rPr lang="tr-TR" sz="2400" dirty="0"/>
              <a:t> </a:t>
            </a:r>
            <a:r>
              <a:rPr lang="fr-FR" sz="2400" dirty="0" err="1"/>
              <a:t>kişi</a:t>
            </a:r>
            <a:r>
              <a:rPr lang="fr-FR" sz="2400" dirty="0"/>
              <a:t> </a:t>
            </a:r>
            <a:r>
              <a:rPr lang="fr-FR" sz="2400" dirty="0" err="1"/>
              <a:t>tarafından</a:t>
            </a:r>
            <a:r>
              <a:rPr lang="fr-FR" sz="2400" dirty="0"/>
              <a:t> </a:t>
            </a:r>
            <a:r>
              <a:rPr lang="fr-FR" sz="2400" dirty="0" err="1"/>
              <a:t>duygularının</a:t>
            </a:r>
            <a:r>
              <a:rPr lang="fr-FR" sz="2400" dirty="0"/>
              <a:t> </a:t>
            </a:r>
            <a:r>
              <a:rPr lang="fr-FR" sz="2400" dirty="0" err="1"/>
              <a:t>anlaşılmasına</a:t>
            </a:r>
            <a:r>
              <a:rPr lang="fr-FR" sz="2400" dirty="0"/>
              <a:t> </a:t>
            </a:r>
            <a:r>
              <a:rPr lang="fr-FR" sz="2400" dirty="0" err="1"/>
              <a:t>olanak</a:t>
            </a:r>
            <a:r>
              <a:rPr lang="fr-FR" sz="2400" dirty="0"/>
              <a:t> </a:t>
            </a:r>
            <a:r>
              <a:rPr lang="fr-FR" sz="2400" dirty="0" err="1"/>
              <a:t>sağlar</a:t>
            </a:r>
            <a:r>
              <a:rPr lang="fr-FR" sz="2400" dirty="0"/>
              <a:t>. </a:t>
            </a:r>
            <a:r>
              <a:rPr lang="fr-FR" sz="2400" dirty="0" err="1"/>
              <a:t>Duyguları</a:t>
            </a:r>
            <a:r>
              <a:rPr lang="fr-FR" sz="2400" dirty="0"/>
              <a:t> </a:t>
            </a:r>
            <a:r>
              <a:rPr lang="fr-FR" sz="2400" dirty="0" err="1"/>
              <a:t>açıklarken</a:t>
            </a:r>
            <a:r>
              <a:rPr lang="fr-FR" sz="2400" dirty="0"/>
              <a:t>,</a:t>
            </a:r>
            <a:r>
              <a:rPr lang="tr-TR" sz="2400" dirty="0"/>
              <a:t> </a:t>
            </a:r>
            <a:r>
              <a:rPr lang="fr-FR" sz="2400" dirty="0"/>
              <a:t>“ben” </a:t>
            </a:r>
            <a:r>
              <a:rPr lang="fr-FR" sz="2400" dirty="0" err="1"/>
              <a:t>birinci</a:t>
            </a:r>
            <a:r>
              <a:rPr lang="fr-FR" sz="2400" dirty="0"/>
              <a:t> </a:t>
            </a:r>
            <a:r>
              <a:rPr lang="fr-FR" sz="2400" dirty="0" err="1"/>
              <a:t>tekil</a:t>
            </a:r>
            <a:r>
              <a:rPr lang="fr-FR" sz="2400" dirty="0"/>
              <a:t> </a:t>
            </a:r>
            <a:r>
              <a:rPr lang="fr-FR" sz="2400" dirty="0" err="1"/>
              <a:t>kişisiyle</a:t>
            </a:r>
            <a:r>
              <a:rPr lang="fr-FR" sz="2400" dirty="0"/>
              <a:t> </a:t>
            </a:r>
            <a:r>
              <a:rPr lang="fr-FR" sz="2400" dirty="0" err="1"/>
              <a:t>duygu</a:t>
            </a:r>
            <a:r>
              <a:rPr lang="fr-FR" sz="2400" dirty="0"/>
              <a:t> </a:t>
            </a:r>
            <a:r>
              <a:rPr lang="fr-FR" sz="2400" dirty="0" err="1"/>
              <a:t>sözcüklerinin</a:t>
            </a:r>
            <a:r>
              <a:rPr lang="fr-FR" sz="2400" dirty="0"/>
              <a:t> </a:t>
            </a:r>
            <a:r>
              <a:rPr lang="fr-FR" sz="2400" dirty="0" err="1"/>
              <a:t>kullanılması</a:t>
            </a:r>
            <a:r>
              <a:rPr lang="fr-FR" sz="2400" dirty="0"/>
              <a:t> </a:t>
            </a:r>
            <a:r>
              <a:rPr lang="fr-FR" sz="2400" dirty="0" err="1"/>
              <a:t>gerekir</a:t>
            </a:r>
            <a:r>
              <a:rPr lang="fr-FR" sz="2400" dirty="0"/>
              <a:t>. </a:t>
            </a:r>
            <a:r>
              <a:rPr lang="fr-FR" sz="2400" dirty="0" err="1"/>
              <a:t>Mesela</a:t>
            </a:r>
            <a:r>
              <a:rPr lang="fr-FR" sz="2400" dirty="0"/>
              <a:t>, ‘ben</a:t>
            </a:r>
            <a:r>
              <a:rPr lang="tr-TR" sz="2400" dirty="0"/>
              <a:t> </a:t>
            </a:r>
            <a:r>
              <a:rPr lang="fr-FR" sz="2400" dirty="0" err="1"/>
              <a:t>seni</a:t>
            </a:r>
            <a:r>
              <a:rPr lang="fr-FR" sz="2400" dirty="0"/>
              <a:t> </a:t>
            </a:r>
            <a:r>
              <a:rPr lang="fr-FR" sz="2400" dirty="0" err="1"/>
              <a:t>seviyorum</a:t>
            </a:r>
            <a:r>
              <a:rPr lang="fr-FR" sz="2400" dirty="0"/>
              <a:t>’ </a:t>
            </a:r>
            <a:r>
              <a:rPr lang="fr-FR" sz="2400" dirty="0" err="1"/>
              <a:t>ya</a:t>
            </a:r>
            <a:r>
              <a:rPr lang="fr-FR" sz="2400" dirty="0"/>
              <a:t> da ‘</a:t>
            </a:r>
            <a:r>
              <a:rPr lang="fr-FR" sz="2400" dirty="0" err="1"/>
              <a:t>seni</a:t>
            </a:r>
            <a:r>
              <a:rPr lang="fr-FR" sz="2400" dirty="0"/>
              <a:t> </a:t>
            </a:r>
            <a:r>
              <a:rPr lang="fr-FR" sz="2400" dirty="0" err="1"/>
              <a:t>kırdığım</a:t>
            </a:r>
            <a:r>
              <a:rPr lang="fr-FR" sz="2400" dirty="0"/>
              <a:t> </a:t>
            </a:r>
            <a:r>
              <a:rPr lang="fr-FR" sz="2400" dirty="0" err="1"/>
              <a:t>için</a:t>
            </a:r>
            <a:r>
              <a:rPr lang="fr-FR" sz="2400" dirty="0"/>
              <a:t> </a:t>
            </a:r>
            <a:r>
              <a:rPr lang="fr-FR" sz="2400" dirty="0" err="1"/>
              <a:t>çok</a:t>
            </a:r>
            <a:r>
              <a:rPr lang="fr-FR" sz="2400" dirty="0"/>
              <a:t> </a:t>
            </a:r>
            <a:r>
              <a:rPr lang="fr-FR" sz="2400" dirty="0" err="1"/>
              <a:t>üzgünüm</a:t>
            </a:r>
            <a:r>
              <a:rPr lang="fr-FR" sz="2400" dirty="0"/>
              <a:t>’. Bu </a:t>
            </a:r>
            <a:r>
              <a:rPr lang="fr-FR" sz="2400" dirty="0" err="1"/>
              <a:t>veya</a:t>
            </a:r>
            <a:r>
              <a:rPr lang="fr-FR" sz="2400" dirty="0"/>
              <a:t> </a:t>
            </a:r>
            <a:r>
              <a:rPr lang="fr-FR" sz="2400" dirty="0" err="1"/>
              <a:t>benzeri</a:t>
            </a:r>
            <a:r>
              <a:rPr lang="fr-FR" sz="2400" dirty="0"/>
              <a:t> </a:t>
            </a:r>
            <a:r>
              <a:rPr lang="fr-FR" sz="2400" dirty="0" err="1"/>
              <a:t>duygular</a:t>
            </a:r>
            <a:r>
              <a:rPr lang="tr-TR" sz="2400" dirty="0"/>
              <a:t> </a:t>
            </a:r>
            <a:r>
              <a:rPr lang="fr-FR" sz="2400" dirty="0" err="1"/>
              <a:t>açıklanırken</a:t>
            </a:r>
            <a:r>
              <a:rPr lang="fr-FR" sz="2400" dirty="0"/>
              <a:t> </a:t>
            </a:r>
            <a:r>
              <a:rPr lang="fr-FR" sz="2400" dirty="0" err="1"/>
              <a:t>neden</a:t>
            </a:r>
            <a:r>
              <a:rPr lang="fr-FR" sz="2400" dirty="0"/>
              <a:t> </a:t>
            </a:r>
            <a:r>
              <a:rPr lang="fr-FR" sz="2400" dirty="0" err="1"/>
              <a:t>böyle</a:t>
            </a:r>
            <a:r>
              <a:rPr lang="fr-FR" sz="2400" dirty="0"/>
              <a:t> </a:t>
            </a:r>
            <a:r>
              <a:rPr lang="fr-FR" sz="2400" dirty="0" err="1"/>
              <a:t>hissedildiği</a:t>
            </a:r>
            <a:r>
              <a:rPr lang="fr-FR" sz="2400" dirty="0"/>
              <a:t> de </a:t>
            </a:r>
            <a:r>
              <a:rPr lang="fr-FR" sz="2400" dirty="0" err="1"/>
              <a:t>açıklanmalıdır</a:t>
            </a:r>
            <a:r>
              <a:rPr lang="fr-FR" sz="2400" dirty="0"/>
              <a:t>. ‘Birey </a:t>
            </a:r>
            <a:r>
              <a:rPr lang="fr-FR" sz="2400" dirty="0" err="1"/>
              <a:t>çok</a:t>
            </a:r>
            <a:r>
              <a:rPr lang="fr-FR" sz="2400" dirty="0"/>
              <a:t> </a:t>
            </a:r>
            <a:r>
              <a:rPr lang="fr-FR" sz="2400" dirty="0" err="1"/>
              <a:t>mutluyum</a:t>
            </a:r>
            <a:r>
              <a:rPr lang="fr-FR" sz="2400" dirty="0"/>
              <a:t>’ </a:t>
            </a:r>
            <a:r>
              <a:rPr lang="fr-FR" sz="2400" dirty="0" err="1"/>
              <a:t>diyerek</a:t>
            </a:r>
            <a:r>
              <a:rPr lang="tr-TR" sz="2400" dirty="0"/>
              <a:t> </a:t>
            </a:r>
            <a:r>
              <a:rPr lang="fr-FR" sz="2400" dirty="0" err="1"/>
              <a:t>yaşadığı</a:t>
            </a:r>
            <a:r>
              <a:rPr lang="fr-FR" sz="2400" dirty="0"/>
              <a:t> </a:t>
            </a:r>
            <a:r>
              <a:rPr lang="fr-FR" sz="2400" dirty="0" err="1"/>
              <a:t>duyguyu</a:t>
            </a:r>
            <a:r>
              <a:rPr lang="fr-FR" sz="2400" dirty="0"/>
              <a:t> </a:t>
            </a:r>
            <a:r>
              <a:rPr lang="fr-FR" sz="2400" dirty="0" err="1"/>
              <a:t>ifade</a:t>
            </a:r>
            <a:r>
              <a:rPr lang="fr-FR" sz="2400" dirty="0"/>
              <a:t> </a:t>
            </a:r>
            <a:r>
              <a:rPr lang="fr-FR" sz="2400" dirty="0" err="1"/>
              <a:t>etmiştir</a:t>
            </a:r>
            <a:r>
              <a:rPr lang="fr-FR" sz="2400" dirty="0"/>
              <a:t>. </a:t>
            </a:r>
            <a:r>
              <a:rPr lang="fr-FR" sz="2400" dirty="0" err="1"/>
              <a:t>Ancak</a:t>
            </a:r>
            <a:r>
              <a:rPr lang="fr-FR" sz="2400" dirty="0"/>
              <a:t>, </a:t>
            </a:r>
            <a:r>
              <a:rPr lang="fr-FR" sz="2400" dirty="0" err="1"/>
              <a:t>burada</a:t>
            </a:r>
            <a:r>
              <a:rPr lang="fr-FR" sz="2400" dirty="0"/>
              <a:t> ‘ne </a:t>
            </a:r>
            <a:r>
              <a:rPr lang="fr-FR" sz="2400" dirty="0" err="1"/>
              <a:t>oldu</a:t>
            </a:r>
            <a:r>
              <a:rPr lang="fr-FR" sz="2400" dirty="0"/>
              <a:t> da </a:t>
            </a:r>
            <a:r>
              <a:rPr lang="fr-FR" sz="2400" dirty="0" err="1"/>
              <a:t>böyle</a:t>
            </a:r>
            <a:r>
              <a:rPr lang="fr-FR" sz="2400" dirty="0"/>
              <a:t> </a:t>
            </a:r>
            <a:r>
              <a:rPr lang="fr-FR" sz="2400" dirty="0" err="1"/>
              <a:t>hissediyor</a:t>
            </a:r>
            <a:r>
              <a:rPr lang="fr-FR" sz="2400" dirty="0"/>
              <a:t>’</a:t>
            </a:r>
            <a:r>
              <a:rPr lang="tr-TR" sz="2400" dirty="0"/>
              <a:t> </a:t>
            </a:r>
            <a:r>
              <a:rPr lang="fr-FR" sz="2400" dirty="0" err="1"/>
              <a:t>kısmı</a:t>
            </a:r>
            <a:r>
              <a:rPr lang="fr-FR" sz="2400" dirty="0"/>
              <a:t> </a:t>
            </a:r>
            <a:r>
              <a:rPr lang="fr-FR" sz="2400" dirty="0" err="1"/>
              <a:t>açık</a:t>
            </a:r>
            <a:r>
              <a:rPr lang="fr-FR" sz="2400" dirty="0"/>
              <a:t> </a:t>
            </a:r>
            <a:r>
              <a:rPr lang="fr-FR" sz="2400" dirty="0" err="1"/>
              <a:t>değildir</a:t>
            </a:r>
            <a:r>
              <a:rPr lang="fr-FR" sz="2400" dirty="0"/>
              <a:t>. Bu </a:t>
            </a:r>
            <a:r>
              <a:rPr lang="fr-FR" sz="2400" dirty="0" err="1"/>
              <a:t>bireyin</a:t>
            </a:r>
            <a:r>
              <a:rPr lang="fr-FR" sz="2400" dirty="0"/>
              <a:t> </a:t>
            </a:r>
            <a:r>
              <a:rPr lang="fr-FR" sz="2400" dirty="0" err="1"/>
              <a:t>mutlu</a:t>
            </a:r>
            <a:r>
              <a:rPr lang="fr-FR" sz="2400" dirty="0"/>
              <a:t> </a:t>
            </a:r>
            <a:r>
              <a:rPr lang="fr-FR" sz="2400" dirty="0" err="1"/>
              <a:t>olma</a:t>
            </a:r>
            <a:r>
              <a:rPr lang="fr-FR" sz="2400" dirty="0"/>
              <a:t> </a:t>
            </a:r>
            <a:r>
              <a:rPr lang="fr-FR" sz="2400" dirty="0" err="1"/>
              <a:t>nedenleri</a:t>
            </a:r>
            <a:r>
              <a:rPr lang="fr-FR" sz="2400" dirty="0"/>
              <a:t> </a:t>
            </a:r>
            <a:r>
              <a:rPr lang="fr-FR" sz="2400" dirty="0" err="1"/>
              <a:t>şunlar</a:t>
            </a:r>
            <a:r>
              <a:rPr lang="fr-FR" sz="2400" dirty="0"/>
              <a:t> </a:t>
            </a:r>
            <a:r>
              <a:rPr lang="fr-FR" sz="2400" dirty="0" err="1"/>
              <a:t>olabilir</a:t>
            </a:r>
            <a:r>
              <a:rPr lang="fr-FR" sz="2400" dirty="0"/>
              <a:t>; bu </a:t>
            </a:r>
            <a:r>
              <a:rPr lang="fr-FR" sz="2400" dirty="0" err="1"/>
              <a:t>birey</a:t>
            </a:r>
            <a:r>
              <a:rPr lang="fr-FR" sz="2400" dirty="0"/>
              <a:t> </a:t>
            </a:r>
            <a:r>
              <a:rPr lang="fr-FR" sz="2400" dirty="0" err="1"/>
              <a:t>aşıktır</a:t>
            </a:r>
            <a:r>
              <a:rPr lang="fr-FR" sz="2400" dirty="0"/>
              <a:t>,</a:t>
            </a:r>
            <a:r>
              <a:rPr lang="tr-TR" sz="2400" dirty="0"/>
              <a:t> </a:t>
            </a:r>
            <a:r>
              <a:rPr lang="fr-FR" sz="2400" dirty="0" err="1"/>
              <a:t>görevde</a:t>
            </a:r>
            <a:r>
              <a:rPr lang="fr-FR" sz="2400" dirty="0"/>
              <a:t> </a:t>
            </a:r>
            <a:r>
              <a:rPr lang="fr-FR" sz="2400" dirty="0" err="1"/>
              <a:t>terfi</a:t>
            </a:r>
            <a:r>
              <a:rPr lang="fr-FR" sz="2400" dirty="0"/>
              <a:t> </a:t>
            </a:r>
            <a:r>
              <a:rPr lang="fr-FR" sz="2400" dirty="0" err="1"/>
              <a:t>almış</a:t>
            </a:r>
            <a:r>
              <a:rPr lang="fr-FR" sz="2400" dirty="0"/>
              <a:t> </a:t>
            </a:r>
            <a:r>
              <a:rPr lang="fr-FR" sz="2400" dirty="0" err="1"/>
              <a:t>olabilir</a:t>
            </a:r>
            <a:r>
              <a:rPr lang="fr-FR" sz="2400" dirty="0"/>
              <a:t>, </a:t>
            </a:r>
            <a:r>
              <a:rPr lang="fr-FR" sz="2400" dirty="0" err="1"/>
              <a:t>görmek</a:t>
            </a:r>
            <a:r>
              <a:rPr lang="fr-FR" sz="2400" dirty="0"/>
              <a:t> </a:t>
            </a:r>
            <a:r>
              <a:rPr lang="fr-FR" sz="2400" dirty="0" err="1"/>
              <a:t>istediği</a:t>
            </a:r>
            <a:r>
              <a:rPr lang="fr-FR" sz="2400" dirty="0"/>
              <a:t> </a:t>
            </a:r>
            <a:r>
              <a:rPr lang="fr-FR" sz="2400" dirty="0" err="1"/>
              <a:t>bir</a:t>
            </a:r>
            <a:r>
              <a:rPr lang="fr-FR" sz="2400" dirty="0"/>
              <a:t> </a:t>
            </a:r>
            <a:r>
              <a:rPr lang="fr-FR" sz="2400" dirty="0" err="1"/>
              <a:t>yere</a:t>
            </a:r>
            <a:r>
              <a:rPr lang="fr-FR" sz="2400" dirty="0"/>
              <a:t> </a:t>
            </a:r>
            <a:r>
              <a:rPr lang="fr-FR" sz="2400" dirty="0" err="1"/>
              <a:t>gezmeye</a:t>
            </a:r>
            <a:r>
              <a:rPr lang="fr-FR" sz="2400" dirty="0"/>
              <a:t> </a:t>
            </a:r>
            <a:r>
              <a:rPr lang="fr-FR" sz="2400" dirty="0" err="1"/>
              <a:t>gidecek</a:t>
            </a:r>
            <a:r>
              <a:rPr lang="fr-FR" sz="2400" dirty="0"/>
              <a:t> </a:t>
            </a:r>
            <a:r>
              <a:rPr lang="fr-FR" sz="2400" dirty="0" err="1"/>
              <a:t>olabilir</a:t>
            </a:r>
            <a:r>
              <a:rPr lang="fr-FR" sz="2400" dirty="0"/>
              <a:t>,</a:t>
            </a:r>
            <a:r>
              <a:rPr lang="tr-TR" sz="2400" dirty="0"/>
              <a:t> </a:t>
            </a:r>
            <a:r>
              <a:rPr lang="fr-FR" sz="2400" dirty="0" err="1"/>
              <a:t>vb</a:t>
            </a:r>
            <a:r>
              <a:rPr lang="fr-FR" sz="2400" dirty="0"/>
              <a:t>. </a:t>
            </a:r>
            <a:r>
              <a:rPr lang="fr-FR" sz="2400" dirty="0" err="1"/>
              <a:t>Aynı</a:t>
            </a:r>
            <a:r>
              <a:rPr lang="fr-FR" sz="2400" dirty="0"/>
              <a:t> </a:t>
            </a:r>
            <a:r>
              <a:rPr lang="fr-FR" sz="2400" dirty="0" err="1"/>
              <a:t>şekilde</a:t>
            </a:r>
            <a:r>
              <a:rPr lang="fr-FR" sz="2400" dirty="0"/>
              <a:t> </a:t>
            </a:r>
            <a:r>
              <a:rPr lang="fr-FR" sz="2400" dirty="0" err="1"/>
              <a:t>birey</a:t>
            </a:r>
            <a:r>
              <a:rPr lang="fr-FR" sz="2400" dirty="0"/>
              <a:t> ‘</a:t>
            </a:r>
            <a:r>
              <a:rPr lang="fr-FR" sz="2400" dirty="0" err="1"/>
              <a:t>kızgınım</a:t>
            </a:r>
            <a:r>
              <a:rPr lang="fr-FR" sz="2400" dirty="0"/>
              <a:t>’ </a:t>
            </a:r>
            <a:r>
              <a:rPr lang="fr-FR" sz="2400" dirty="0" err="1"/>
              <a:t>diyerek</a:t>
            </a:r>
            <a:r>
              <a:rPr lang="fr-FR" sz="2400" dirty="0"/>
              <a:t> </a:t>
            </a:r>
            <a:r>
              <a:rPr lang="fr-FR" sz="2400" dirty="0" err="1"/>
              <a:t>yaşadığı</a:t>
            </a:r>
            <a:r>
              <a:rPr lang="fr-FR" sz="2400" dirty="0"/>
              <a:t> </a:t>
            </a:r>
            <a:r>
              <a:rPr lang="fr-FR" sz="2400" dirty="0" err="1"/>
              <a:t>duyguyu</a:t>
            </a:r>
            <a:r>
              <a:rPr lang="fr-FR" sz="2400" dirty="0"/>
              <a:t> da </a:t>
            </a:r>
            <a:r>
              <a:rPr lang="fr-FR" sz="2400" dirty="0" err="1"/>
              <a:t>ifade</a:t>
            </a:r>
            <a:r>
              <a:rPr lang="fr-FR" sz="2400" dirty="0"/>
              <a:t> </a:t>
            </a:r>
            <a:r>
              <a:rPr lang="fr-FR" sz="2400" dirty="0" err="1"/>
              <a:t>etmiştir</a:t>
            </a:r>
            <a:r>
              <a:rPr lang="fr-FR" sz="2400" dirty="0"/>
              <a:t>. Ama</a:t>
            </a:r>
          </a:p>
          <a:p>
            <a:r>
              <a:rPr lang="fr-FR" sz="2400" dirty="0"/>
              <a:t>‘ne </a:t>
            </a:r>
            <a:r>
              <a:rPr lang="fr-FR" sz="2400" dirty="0" err="1"/>
              <a:t>oldu</a:t>
            </a:r>
            <a:r>
              <a:rPr lang="fr-FR" sz="2400" dirty="0"/>
              <a:t> da </a:t>
            </a:r>
            <a:r>
              <a:rPr lang="fr-FR" sz="2400" dirty="0" err="1"/>
              <a:t>böyle</a:t>
            </a:r>
            <a:r>
              <a:rPr lang="fr-FR" sz="2400" dirty="0"/>
              <a:t> </a:t>
            </a:r>
            <a:r>
              <a:rPr lang="fr-FR" sz="2400" dirty="0" err="1"/>
              <a:t>hissediyor</a:t>
            </a:r>
            <a:r>
              <a:rPr lang="fr-FR" sz="2400" dirty="0"/>
              <a:t>’ </a:t>
            </a:r>
            <a:r>
              <a:rPr lang="fr-FR" sz="2400" dirty="0" err="1"/>
              <a:t>kısmı</a:t>
            </a:r>
            <a:r>
              <a:rPr lang="fr-FR" sz="2400" dirty="0"/>
              <a:t> </a:t>
            </a:r>
            <a:r>
              <a:rPr lang="fr-FR" sz="2400" dirty="0" err="1"/>
              <a:t>açık</a:t>
            </a:r>
            <a:r>
              <a:rPr lang="fr-FR" sz="2400" dirty="0"/>
              <a:t> </a:t>
            </a:r>
            <a:r>
              <a:rPr lang="fr-FR" sz="2400" dirty="0" err="1"/>
              <a:t>değildir</a:t>
            </a:r>
            <a:r>
              <a:rPr lang="fr-FR" sz="2400" dirty="0"/>
              <a:t>. Bu </a:t>
            </a:r>
            <a:r>
              <a:rPr lang="fr-FR" sz="2400" dirty="0" err="1"/>
              <a:t>durumun</a:t>
            </a:r>
            <a:r>
              <a:rPr lang="fr-FR" sz="2400" dirty="0"/>
              <a:t> da </a:t>
            </a:r>
            <a:r>
              <a:rPr lang="fr-FR" sz="2400" dirty="0" err="1"/>
              <a:t>açıklığa</a:t>
            </a:r>
            <a:r>
              <a:rPr lang="fr-FR" sz="2400" dirty="0"/>
              <a:t> </a:t>
            </a:r>
            <a:r>
              <a:rPr lang="fr-FR" sz="2400" dirty="0" err="1"/>
              <a:t>kavuşturulması</a:t>
            </a:r>
            <a:r>
              <a:rPr lang="tr-TR" sz="2400" dirty="0"/>
              <a:t> </a:t>
            </a:r>
            <a:r>
              <a:rPr lang="fr-FR" sz="2400" dirty="0" err="1"/>
              <a:t>gerekir</a:t>
            </a:r>
            <a:r>
              <a:rPr lang="fr-FR" sz="2400" dirty="0"/>
              <a:t>. </a:t>
            </a:r>
            <a:r>
              <a:rPr lang="fr-FR" sz="2400" dirty="0" err="1"/>
              <a:t>Burada</a:t>
            </a:r>
            <a:r>
              <a:rPr lang="fr-FR" sz="2400" dirty="0"/>
              <a:t> </a:t>
            </a:r>
            <a:r>
              <a:rPr lang="fr-FR" sz="2400" dirty="0" err="1"/>
              <a:t>özellikle</a:t>
            </a:r>
            <a:r>
              <a:rPr lang="fr-FR" sz="2400" dirty="0"/>
              <a:t> </a:t>
            </a:r>
            <a:r>
              <a:rPr lang="fr-FR" sz="2400" dirty="0" err="1"/>
              <a:t>olumsuz</a:t>
            </a:r>
            <a:r>
              <a:rPr lang="fr-FR" sz="2400" dirty="0"/>
              <a:t> </a:t>
            </a:r>
            <a:r>
              <a:rPr lang="fr-FR" sz="2400" dirty="0" err="1"/>
              <a:t>duyguları</a:t>
            </a:r>
            <a:r>
              <a:rPr lang="fr-FR" sz="2400" dirty="0"/>
              <a:t> </a:t>
            </a:r>
            <a:r>
              <a:rPr lang="fr-FR" sz="2400" dirty="0" err="1"/>
              <a:t>açıklarken</a:t>
            </a:r>
            <a:r>
              <a:rPr lang="fr-FR" sz="2400" dirty="0"/>
              <a:t>, </a:t>
            </a:r>
            <a:r>
              <a:rPr lang="fr-FR" sz="2400" dirty="0" err="1"/>
              <a:t>karşıdaki</a:t>
            </a:r>
            <a:r>
              <a:rPr lang="fr-FR" sz="2400" dirty="0"/>
              <a:t> </a:t>
            </a:r>
            <a:r>
              <a:rPr lang="fr-FR" sz="2400" dirty="0" err="1"/>
              <a:t>kişiy</a:t>
            </a:r>
            <a:r>
              <a:rPr lang="tr-TR" sz="2400" dirty="0"/>
              <a:t>i  </a:t>
            </a:r>
            <a:r>
              <a:rPr lang="fr-FR" sz="2400" dirty="0" err="1"/>
              <a:t>aşağılamamak</a:t>
            </a:r>
            <a:r>
              <a:rPr lang="fr-FR" sz="2400" dirty="0"/>
              <a:t>, </a:t>
            </a:r>
            <a:r>
              <a:rPr lang="fr-FR" sz="2400" dirty="0" err="1"/>
              <a:t>yargılamamak</a:t>
            </a:r>
            <a:r>
              <a:rPr lang="fr-FR" sz="2400" dirty="0"/>
              <a:t> </a:t>
            </a:r>
            <a:r>
              <a:rPr lang="fr-FR" sz="2400" dirty="0" err="1"/>
              <a:t>gerekir</a:t>
            </a:r>
            <a:r>
              <a:rPr lang="fr-FR" sz="2400" dirty="0"/>
              <a:t>. Bunun </a:t>
            </a:r>
            <a:r>
              <a:rPr lang="fr-FR" sz="2400" dirty="0" err="1"/>
              <a:t>için</a:t>
            </a:r>
            <a:r>
              <a:rPr lang="fr-FR" sz="2400" dirty="0"/>
              <a:t> ‘Ben Dili’ </a:t>
            </a:r>
            <a:r>
              <a:rPr lang="fr-FR" sz="2400" dirty="0" err="1"/>
              <a:t>kullanılmalıdır</a:t>
            </a:r>
            <a:r>
              <a:rPr lang="fr-FR" sz="2400" dirty="0"/>
              <a:t>.</a:t>
            </a:r>
          </a:p>
        </p:txBody>
      </p:sp>
    </p:spTree>
    <p:extLst>
      <p:ext uri="{BB962C8B-B14F-4D97-AF65-F5344CB8AC3E}">
        <p14:creationId xmlns:p14="http://schemas.microsoft.com/office/powerpoint/2010/main" val="131557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E188828-E037-4705-B1DE-F9BC95691C1C}"/>
              </a:ext>
            </a:extLst>
          </p:cNvPr>
          <p:cNvSpPr/>
          <p:nvPr/>
        </p:nvSpPr>
        <p:spPr>
          <a:xfrm>
            <a:off x="384313" y="612844"/>
            <a:ext cx="11423373" cy="5509200"/>
          </a:xfrm>
          <a:prstGeom prst="rect">
            <a:avLst/>
          </a:prstGeom>
        </p:spPr>
        <p:txBody>
          <a:bodyPr wrap="square">
            <a:spAutoFit/>
          </a:bodyPr>
          <a:lstStyle/>
          <a:p>
            <a:r>
              <a:rPr lang="fr-FR" dirty="0"/>
              <a:t>“Ben </a:t>
            </a:r>
            <a:r>
              <a:rPr lang="fr-FR" dirty="0" err="1"/>
              <a:t>mesajları</a:t>
            </a:r>
            <a:r>
              <a:rPr lang="fr-FR" dirty="0"/>
              <a:t>” “sen </a:t>
            </a:r>
            <a:r>
              <a:rPr lang="fr-FR" dirty="0" err="1"/>
              <a:t>mesajlarının</a:t>
            </a:r>
            <a:r>
              <a:rPr lang="fr-FR" dirty="0"/>
              <a:t> </a:t>
            </a:r>
            <a:r>
              <a:rPr lang="fr-FR" dirty="0" err="1"/>
              <a:t>karşıtı</a:t>
            </a:r>
            <a:r>
              <a:rPr lang="fr-FR" dirty="0"/>
              <a:t> </a:t>
            </a:r>
            <a:r>
              <a:rPr lang="fr-FR" dirty="0" err="1"/>
              <a:t>olur</a:t>
            </a:r>
            <a:r>
              <a:rPr lang="fr-FR" dirty="0"/>
              <a:t>, (</a:t>
            </a:r>
            <a:r>
              <a:rPr lang="fr-FR" dirty="0" err="1"/>
              <a:t>bunu</a:t>
            </a:r>
            <a:r>
              <a:rPr lang="fr-FR" dirty="0"/>
              <a:t> </a:t>
            </a:r>
            <a:r>
              <a:rPr lang="fr-FR" dirty="0" err="1"/>
              <a:t>yapmamalıydın</a:t>
            </a:r>
            <a:r>
              <a:rPr lang="fr-FR" dirty="0"/>
              <a:t>, sen </a:t>
            </a:r>
            <a:r>
              <a:rPr lang="fr-FR" dirty="0" err="1"/>
              <a:t>tahammül</a:t>
            </a:r>
            <a:endParaRPr lang="fr-FR" dirty="0"/>
          </a:p>
          <a:p>
            <a:r>
              <a:rPr lang="fr-FR" dirty="0" err="1"/>
              <a:t>edilmezsin</a:t>
            </a:r>
            <a:r>
              <a:rPr lang="fr-FR" dirty="0"/>
              <a:t>, </a:t>
            </a:r>
            <a:r>
              <a:rPr lang="fr-FR" dirty="0" err="1"/>
              <a:t>hiçbir</a:t>
            </a:r>
            <a:r>
              <a:rPr lang="fr-FR" dirty="0"/>
              <a:t> </a:t>
            </a:r>
            <a:r>
              <a:rPr lang="fr-FR" dirty="0" err="1"/>
              <a:t>şeye</a:t>
            </a:r>
            <a:r>
              <a:rPr lang="fr-FR" dirty="0"/>
              <a:t> </a:t>
            </a:r>
            <a:r>
              <a:rPr lang="fr-FR" dirty="0" err="1"/>
              <a:t>saygın</a:t>
            </a:r>
            <a:r>
              <a:rPr lang="fr-FR" dirty="0"/>
              <a:t> </a:t>
            </a:r>
            <a:r>
              <a:rPr lang="fr-FR" dirty="0" err="1"/>
              <a:t>yok</a:t>
            </a:r>
            <a:r>
              <a:rPr lang="fr-FR" dirty="0"/>
              <a:t>).</a:t>
            </a:r>
          </a:p>
          <a:p>
            <a:r>
              <a:rPr lang="fr-FR" sz="3600" dirty="0">
                <a:solidFill>
                  <a:srgbClr val="FF0000"/>
                </a:solidFill>
              </a:rPr>
              <a:t>“Ben </a:t>
            </a:r>
            <a:r>
              <a:rPr lang="fr-FR" sz="3600" dirty="0" err="1">
                <a:solidFill>
                  <a:srgbClr val="FF0000"/>
                </a:solidFill>
              </a:rPr>
              <a:t>mesajlarının</a:t>
            </a:r>
            <a:r>
              <a:rPr lang="fr-FR" sz="3600" dirty="0">
                <a:solidFill>
                  <a:srgbClr val="FF0000"/>
                </a:solidFill>
              </a:rPr>
              <a:t> </a:t>
            </a:r>
            <a:r>
              <a:rPr lang="fr-FR" sz="3600" dirty="0" err="1">
                <a:solidFill>
                  <a:srgbClr val="FF0000"/>
                </a:solidFill>
              </a:rPr>
              <a:t>avantajları</a:t>
            </a:r>
            <a:r>
              <a:rPr lang="fr-FR" sz="3600" dirty="0">
                <a:solidFill>
                  <a:srgbClr val="FF0000"/>
                </a:solidFill>
              </a:rPr>
              <a:t> </a:t>
            </a:r>
            <a:r>
              <a:rPr lang="fr-FR" sz="3600" dirty="0" err="1">
                <a:solidFill>
                  <a:srgbClr val="FF0000"/>
                </a:solidFill>
              </a:rPr>
              <a:t>nelerdir</a:t>
            </a:r>
            <a:r>
              <a:rPr lang="fr-FR" sz="3600" dirty="0">
                <a:solidFill>
                  <a:srgbClr val="FF0000"/>
                </a:solidFill>
              </a:rPr>
              <a:t>?</a:t>
            </a:r>
          </a:p>
          <a:p>
            <a:r>
              <a:rPr lang="fr-FR" dirty="0"/>
              <a:t>• </a:t>
            </a:r>
            <a:r>
              <a:rPr lang="fr-FR" sz="2000" b="1" dirty="0" err="1"/>
              <a:t>Bir</a:t>
            </a:r>
            <a:r>
              <a:rPr lang="fr-FR" sz="2000" b="1" dirty="0"/>
              <a:t> “ben” </a:t>
            </a:r>
            <a:r>
              <a:rPr lang="fr-FR" sz="2000" b="1" dirty="0" err="1"/>
              <a:t>mesajı</a:t>
            </a:r>
            <a:r>
              <a:rPr lang="fr-FR" sz="2000" b="1" dirty="0"/>
              <a:t> </a:t>
            </a:r>
            <a:r>
              <a:rPr lang="fr-FR" sz="2000" b="1" dirty="0" err="1"/>
              <a:t>çocuğa</a:t>
            </a:r>
            <a:r>
              <a:rPr lang="fr-FR" sz="2000" b="1" dirty="0"/>
              <a:t> </a:t>
            </a:r>
            <a:r>
              <a:rPr lang="fr-FR" sz="2000" b="1" dirty="0" err="1"/>
              <a:t>hangi</a:t>
            </a:r>
            <a:r>
              <a:rPr lang="fr-FR" sz="2000" b="1" dirty="0"/>
              <a:t> </a:t>
            </a:r>
            <a:r>
              <a:rPr lang="fr-FR" sz="2000" b="1" dirty="0" err="1"/>
              <a:t>davranışının</a:t>
            </a:r>
            <a:r>
              <a:rPr lang="fr-FR" sz="2000" b="1" dirty="0"/>
              <a:t> </a:t>
            </a:r>
            <a:r>
              <a:rPr lang="fr-FR" sz="2000" b="1" dirty="0" err="1"/>
              <a:t>bizi</a:t>
            </a:r>
            <a:r>
              <a:rPr lang="fr-FR" sz="2000" b="1" dirty="0"/>
              <a:t> </a:t>
            </a:r>
            <a:r>
              <a:rPr lang="fr-FR" sz="2000" b="1" dirty="0" err="1"/>
              <a:t>etkilediğini</a:t>
            </a:r>
            <a:r>
              <a:rPr lang="fr-FR" sz="2000" b="1" dirty="0"/>
              <a:t> </a:t>
            </a:r>
            <a:r>
              <a:rPr lang="fr-FR" sz="2000" b="1" dirty="0" err="1"/>
              <a:t>söyler</a:t>
            </a:r>
            <a:r>
              <a:rPr lang="fr-FR" sz="2000" b="1" dirty="0"/>
              <a:t>.</a:t>
            </a:r>
          </a:p>
          <a:p>
            <a:r>
              <a:rPr lang="fr-FR" sz="2000" b="1" dirty="0"/>
              <a:t>• “</a:t>
            </a:r>
            <a:r>
              <a:rPr lang="fr-FR" sz="2000" b="1" dirty="0" err="1"/>
              <a:t>Bir</a:t>
            </a:r>
            <a:r>
              <a:rPr lang="fr-FR" sz="2000" b="1" dirty="0"/>
              <a:t> ben </a:t>
            </a:r>
            <a:r>
              <a:rPr lang="fr-FR" sz="2000" b="1" dirty="0" err="1"/>
              <a:t>mesajı</a:t>
            </a:r>
            <a:r>
              <a:rPr lang="fr-FR" sz="2000" b="1" dirty="0"/>
              <a:t> </a:t>
            </a:r>
            <a:r>
              <a:rPr lang="fr-FR" sz="2000" b="1" dirty="0" err="1"/>
              <a:t>davranışını</a:t>
            </a:r>
            <a:r>
              <a:rPr lang="fr-FR" sz="2000" b="1" dirty="0"/>
              <a:t> </a:t>
            </a:r>
            <a:r>
              <a:rPr lang="fr-FR" sz="2000" b="1" dirty="0" err="1"/>
              <a:t>değiştirme</a:t>
            </a:r>
            <a:r>
              <a:rPr lang="fr-FR" sz="2000" b="1" dirty="0"/>
              <a:t> </a:t>
            </a:r>
            <a:r>
              <a:rPr lang="fr-FR" sz="2000" b="1" dirty="0" err="1"/>
              <a:t>sorumluluğunu</a:t>
            </a:r>
            <a:r>
              <a:rPr lang="fr-FR" sz="2000" b="1" dirty="0"/>
              <a:t> </a:t>
            </a:r>
            <a:r>
              <a:rPr lang="fr-FR" sz="2000" b="1" dirty="0" err="1"/>
              <a:t>çocuğa</a:t>
            </a:r>
            <a:r>
              <a:rPr lang="fr-FR" sz="2000" b="1" dirty="0"/>
              <a:t> </a:t>
            </a:r>
            <a:r>
              <a:rPr lang="fr-FR" sz="2000" b="1" dirty="0" err="1"/>
              <a:t>bırakır</a:t>
            </a:r>
            <a:r>
              <a:rPr lang="fr-FR" sz="2000" b="1" dirty="0"/>
              <a:t>.</a:t>
            </a:r>
          </a:p>
          <a:p>
            <a:r>
              <a:rPr lang="fr-FR" sz="2000" b="1" dirty="0"/>
              <a:t>• </a:t>
            </a:r>
            <a:r>
              <a:rPr lang="fr-FR" sz="2000" b="1" dirty="0" err="1"/>
              <a:t>Bir</a:t>
            </a:r>
            <a:r>
              <a:rPr lang="fr-FR" sz="2000" b="1" dirty="0"/>
              <a:t> “ben” </a:t>
            </a:r>
            <a:r>
              <a:rPr lang="fr-FR" sz="2000" b="1" dirty="0" err="1"/>
              <a:t>mesajı</a:t>
            </a:r>
            <a:r>
              <a:rPr lang="fr-FR" sz="2000" b="1" dirty="0"/>
              <a:t> </a:t>
            </a:r>
            <a:r>
              <a:rPr lang="fr-FR" sz="2000" b="1" dirty="0" err="1"/>
              <a:t>çocuğa</a:t>
            </a:r>
            <a:r>
              <a:rPr lang="fr-FR" sz="2000" b="1" dirty="0"/>
              <a:t> </a:t>
            </a:r>
            <a:r>
              <a:rPr lang="fr-FR" sz="2000" b="1" dirty="0" err="1"/>
              <a:t>olumlu</a:t>
            </a:r>
            <a:r>
              <a:rPr lang="fr-FR" sz="2000" b="1" dirty="0"/>
              <a:t> </a:t>
            </a:r>
            <a:r>
              <a:rPr lang="fr-FR" sz="2000" b="1" dirty="0" err="1"/>
              <a:t>bir</a:t>
            </a:r>
            <a:r>
              <a:rPr lang="fr-FR" sz="2000" b="1" dirty="0"/>
              <a:t> </a:t>
            </a:r>
            <a:r>
              <a:rPr lang="fr-FR" sz="2000" b="1" dirty="0" err="1"/>
              <a:t>mesaj</a:t>
            </a:r>
            <a:r>
              <a:rPr lang="fr-FR" sz="2000" b="1" dirty="0"/>
              <a:t> </a:t>
            </a:r>
            <a:r>
              <a:rPr lang="fr-FR" sz="2000" b="1" dirty="0" err="1"/>
              <a:t>gönderir</a:t>
            </a:r>
            <a:r>
              <a:rPr lang="fr-FR" sz="2000" b="1" dirty="0"/>
              <a:t> </a:t>
            </a:r>
            <a:r>
              <a:rPr lang="fr-FR" sz="2000" b="1" dirty="0" err="1"/>
              <a:t>zira</a:t>
            </a:r>
            <a:r>
              <a:rPr lang="fr-FR" sz="2000" b="1" dirty="0"/>
              <a:t> bu </a:t>
            </a:r>
            <a:r>
              <a:rPr lang="fr-FR" sz="2000" b="1" dirty="0" err="1"/>
              <a:t>mesaj</a:t>
            </a:r>
            <a:r>
              <a:rPr lang="fr-FR" sz="2000" b="1" dirty="0"/>
              <a:t> </a:t>
            </a:r>
            <a:r>
              <a:rPr lang="fr-FR" sz="2000" b="1" dirty="0" err="1"/>
              <a:t>bizim</a:t>
            </a:r>
            <a:r>
              <a:rPr lang="tr-TR" sz="2000" b="1" dirty="0"/>
              <a:t> </a:t>
            </a:r>
            <a:r>
              <a:rPr lang="fr-FR" sz="2000" b="1" dirty="0" err="1"/>
              <a:t>ihtiyaçlarımıza</a:t>
            </a:r>
            <a:r>
              <a:rPr lang="fr-FR" sz="2000" b="1" dirty="0"/>
              <a:t> </a:t>
            </a:r>
            <a:r>
              <a:rPr lang="fr-FR" sz="2000" b="1" dirty="0" err="1"/>
              <a:t>saygı</a:t>
            </a:r>
            <a:r>
              <a:rPr lang="fr-FR" sz="2000" b="1" dirty="0"/>
              <a:t> </a:t>
            </a:r>
            <a:r>
              <a:rPr lang="fr-FR" sz="2000" b="1" dirty="0" err="1"/>
              <a:t>gösterecek</a:t>
            </a:r>
            <a:r>
              <a:rPr lang="fr-FR" sz="2000" b="1" dirty="0"/>
              <a:t> </a:t>
            </a:r>
            <a:r>
              <a:rPr lang="fr-FR" sz="2000" b="1" dirty="0" err="1"/>
              <a:t>şekilde</a:t>
            </a:r>
            <a:r>
              <a:rPr lang="fr-FR" sz="2000" b="1" dirty="0"/>
              <a:t> </a:t>
            </a:r>
            <a:r>
              <a:rPr lang="fr-FR" sz="2000" b="1" dirty="0" err="1"/>
              <a:t>durumu</a:t>
            </a:r>
            <a:r>
              <a:rPr lang="fr-FR" sz="2000" b="1" dirty="0"/>
              <a:t> </a:t>
            </a:r>
            <a:r>
              <a:rPr lang="fr-FR" sz="2000" b="1" dirty="0" err="1"/>
              <a:t>ele</a:t>
            </a:r>
            <a:r>
              <a:rPr lang="fr-FR" sz="2000" b="1" dirty="0"/>
              <a:t> alma </a:t>
            </a:r>
            <a:r>
              <a:rPr lang="fr-FR" sz="2000" b="1" dirty="0" err="1"/>
              <a:t>kapasiteleri</a:t>
            </a:r>
            <a:r>
              <a:rPr lang="fr-FR" sz="2000" b="1" dirty="0"/>
              <a:t> </a:t>
            </a:r>
            <a:r>
              <a:rPr lang="fr-FR" sz="2000" b="1" dirty="0" err="1"/>
              <a:t>konusunda</a:t>
            </a:r>
            <a:r>
              <a:rPr lang="tr-TR" sz="2000" b="1" dirty="0"/>
              <a:t> </a:t>
            </a:r>
            <a:r>
              <a:rPr lang="fr-FR" sz="2000" b="1" dirty="0" err="1"/>
              <a:t>güvenimizin</a:t>
            </a:r>
            <a:r>
              <a:rPr lang="fr-FR" sz="2000" b="1" dirty="0"/>
              <a:t> </a:t>
            </a:r>
            <a:r>
              <a:rPr lang="fr-FR" sz="2000" b="1" dirty="0" err="1"/>
              <a:t>kanıtı</a:t>
            </a:r>
            <a:r>
              <a:rPr lang="fr-FR" sz="2000" b="1" dirty="0"/>
              <a:t> </a:t>
            </a:r>
            <a:r>
              <a:rPr lang="fr-FR" sz="2000" b="1" dirty="0" err="1"/>
              <a:t>olur</a:t>
            </a:r>
            <a:r>
              <a:rPr lang="fr-FR" sz="2000" b="1" dirty="0"/>
              <a:t>.</a:t>
            </a:r>
          </a:p>
          <a:p>
            <a:r>
              <a:rPr lang="fr-FR" sz="2000" b="1" dirty="0"/>
              <a:t>• </a:t>
            </a:r>
            <a:r>
              <a:rPr lang="fr-FR" sz="2000" b="1" dirty="0" err="1"/>
              <a:t>Bir</a:t>
            </a:r>
            <a:r>
              <a:rPr lang="fr-FR" sz="2000" b="1" dirty="0"/>
              <a:t> “ben” </a:t>
            </a:r>
            <a:r>
              <a:rPr lang="fr-FR" sz="2000" b="1" dirty="0" err="1"/>
              <a:t>mesajı</a:t>
            </a:r>
            <a:r>
              <a:rPr lang="fr-FR" sz="2000" b="1" dirty="0"/>
              <a:t> </a:t>
            </a:r>
            <a:r>
              <a:rPr lang="fr-FR" sz="2000" b="1" dirty="0" err="1"/>
              <a:t>açık</a:t>
            </a:r>
            <a:r>
              <a:rPr lang="fr-FR" sz="2000" b="1" dirty="0"/>
              <a:t> </a:t>
            </a:r>
            <a:r>
              <a:rPr lang="fr-FR" sz="2000" b="1" dirty="0" err="1"/>
              <a:t>ve</a:t>
            </a:r>
            <a:r>
              <a:rPr lang="fr-FR" sz="2000" b="1" dirty="0"/>
              <a:t> </a:t>
            </a:r>
            <a:r>
              <a:rPr lang="fr-FR" sz="2000" b="1" dirty="0" err="1"/>
              <a:t>nazik</a:t>
            </a:r>
            <a:r>
              <a:rPr lang="fr-FR" sz="2000" b="1" dirty="0"/>
              <a:t> </a:t>
            </a:r>
            <a:r>
              <a:rPr lang="fr-FR" sz="2000" b="1" dirty="0" err="1"/>
              <a:t>bir</a:t>
            </a:r>
            <a:r>
              <a:rPr lang="fr-FR" sz="2000" b="1" dirty="0"/>
              <a:t> </a:t>
            </a:r>
            <a:r>
              <a:rPr lang="fr-FR" sz="2000" b="1" dirty="0" err="1"/>
              <a:t>şekilde</a:t>
            </a:r>
            <a:r>
              <a:rPr lang="fr-FR" sz="2000" b="1" dirty="0"/>
              <a:t> </a:t>
            </a:r>
            <a:r>
              <a:rPr lang="fr-FR" sz="2000" b="1" dirty="0" err="1"/>
              <a:t>kendi</a:t>
            </a:r>
            <a:r>
              <a:rPr lang="fr-FR" sz="2000" b="1" dirty="0"/>
              <a:t> </a:t>
            </a:r>
            <a:r>
              <a:rPr lang="fr-FR" sz="2000" b="1" dirty="0" err="1"/>
              <a:t>kırılganlığımızı</a:t>
            </a:r>
            <a:r>
              <a:rPr lang="fr-FR" sz="2000" b="1" dirty="0"/>
              <a:t>, </a:t>
            </a:r>
            <a:r>
              <a:rPr lang="fr-FR" sz="2000" b="1" dirty="0" err="1"/>
              <a:t>güçsüz</a:t>
            </a:r>
            <a:r>
              <a:rPr lang="tr-TR" sz="2000" b="1" dirty="0"/>
              <a:t> </a:t>
            </a:r>
            <a:r>
              <a:rPr lang="fr-FR" sz="2000" b="1" dirty="0" err="1"/>
              <a:t>yanımızı</a:t>
            </a:r>
            <a:r>
              <a:rPr lang="fr-FR" sz="2000" b="1" dirty="0"/>
              <a:t> </a:t>
            </a:r>
            <a:r>
              <a:rPr lang="fr-FR" sz="2000" b="1" dirty="0" err="1"/>
              <a:t>görme</a:t>
            </a:r>
            <a:r>
              <a:rPr lang="fr-FR" sz="2000" b="1" dirty="0"/>
              <a:t> </a:t>
            </a:r>
            <a:r>
              <a:rPr lang="fr-FR" sz="2000" b="1" dirty="0" err="1"/>
              <a:t>imkânı</a:t>
            </a:r>
            <a:r>
              <a:rPr lang="fr-FR" sz="2000" b="1" dirty="0"/>
              <a:t> </a:t>
            </a:r>
            <a:r>
              <a:rPr lang="fr-FR" sz="2000" b="1" dirty="0" err="1"/>
              <a:t>verir</a:t>
            </a:r>
            <a:r>
              <a:rPr lang="fr-FR" sz="2000" b="1" dirty="0"/>
              <a:t>.</a:t>
            </a:r>
          </a:p>
          <a:p>
            <a:r>
              <a:rPr lang="fr-FR" sz="2000" b="1" dirty="0"/>
              <a:t>• </a:t>
            </a:r>
            <a:r>
              <a:rPr lang="fr-FR" sz="2000" b="1" dirty="0" err="1"/>
              <a:t>Empati</a:t>
            </a:r>
            <a:r>
              <a:rPr lang="fr-FR" sz="2000" b="1" dirty="0"/>
              <a:t> </a:t>
            </a:r>
            <a:r>
              <a:rPr lang="fr-FR" sz="2000" b="1" dirty="0" err="1"/>
              <a:t>yapma</a:t>
            </a:r>
            <a:r>
              <a:rPr lang="fr-FR" sz="2000" b="1" dirty="0"/>
              <a:t> </a:t>
            </a:r>
            <a:r>
              <a:rPr lang="fr-FR" sz="2000" b="1" dirty="0" err="1"/>
              <a:t>öğrenilir</a:t>
            </a:r>
            <a:r>
              <a:rPr lang="fr-FR" sz="2000" b="1" dirty="0"/>
              <a:t>.</a:t>
            </a:r>
          </a:p>
          <a:p>
            <a:r>
              <a:rPr lang="fr-FR" sz="2000" b="1" dirty="0"/>
              <a:t>• </a:t>
            </a:r>
            <a:r>
              <a:rPr lang="fr-FR" sz="2000" b="1" dirty="0" err="1"/>
              <a:t>Çocukların</a:t>
            </a:r>
            <a:r>
              <a:rPr lang="fr-FR" sz="2000" b="1" dirty="0"/>
              <a:t> </a:t>
            </a:r>
            <a:r>
              <a:rPr lang="fr-FR" sz="2000" b="1" dirty="0" err="1"/>
              <a:t>duygusal</a:t>
            </a:r>
            <a:r>
              <a:rPr lang="fr-FR" sz="2000" b="1" dirty="0"/>
              <a:t> </a:t>
            </a:r>
            <a:r>
              <a:rPr lang="fr-FR" sz="2000" b="1" dirty="0" err="1"/>
              <a:t>zekâsı</a:t>
            </a:r>
            <a:r>
              <a:rPr lang="fr-FR" sz="2000" b="1" dirty="0"/>
              <a:t> </a:t>
            </a:r>
            <a:r>
              <a:rPr lang="fr-FR" sz="2000" b="1" dirty="0" err="1"/>
              <a:t>geliştirilir</a:t>
            </a:r>
            <a:r>
              <a:rPr lang="fr-FR" sz="2000" b="1" dirty="0"/>
              <a:t>.</a:t>
            </a:r>
          </a:p>
          <a:p>
            <a:r>
              <a:rPr lang="fr-FR" sz="2000" b="1" dirty="0"/>
              <a:t>• </a:t>
            </a:r>
            <a:r>
              <a:rPr lang="fr-FR" sz="2000" b="1" dirty="0" err="1"/>
              <a:t>Onlara</a:t>
            </a:r>
            <a:r>
              <a:rPr lang="fr-FR" sz="2000" b="1" dirty="0"/>
              <a:t> </a:t>
            </a:r>
            <a:r>
              <a:rPr lang="fr-FR" sz="2000" b="1" dirty="0" err="1"/>
              <a:t>bizzat</a:t>
            </a:r>
            <a:r>
              <a:rPr lang="fr-FR" sz="2000" b="1" dirty="0"/>
              <a:t> </a:t>
            </a:r>
            <a:r>
              <a:rPr lang="fr-FR" sz="2000" b="1" dirty="0" err="1"/>
              <a:t>bizim</a:t>
            </a:r>
            <a:r>
              <a:rPr lang="fr-FR" sz="2000" b="1" dirty="0"/>
              <a:t> de </a:t>
            </a:r>
            <a:r>
              <a:rPr lang="fr-FR" sz="2000" b="1" dirty="0" err="1"/>
              <a:t>yaralanma</a:t>
            </a:r>
            <a:r>
              <a:rPr lang="fr-FR" sz="2000" b="1" dirty="0"/>
              <a:t>, </a:t>
            </a:r>
            <a:r>
              <a:rPr lang="fr-FR" sz="2000" b="1" dirty="0" err="1"/>
              <a:t>şaşma</a:t>
            </a:r>
            <a:r>
              <a:rPr lang="fr-FR" sz="2000" b="1" dirty="0"/>
              <a:t>, </a:t>
            </a:r>
            <a:r>
              <a:rPr lang="fr-FR" sz="2000" b="1" dirty="0" err="1"/>
              <a:t>cesaretini</a:t>
            </a:r>
            <a:r>
              <a:rPr lang="fr-FR" sz="2000" b="1" dirty="0"/>
              <a:t> </a:t>
            </a:r>
            <a:r>
              <a:rPr lang="fr-FR" sz="2000" b="1" dirty="0" err="1"/>
              <a:t>kaybetme</a:t>
            </a:r>
            <a:r>
              <a:rPr lang="fr-FR" sz="2000" b="1" dirty="0"/>
              <a:t>, </a:t>
            </a:r>
            <a:r>
              <a:rPr lang="fr-FR" sz="2000" b="1" dirty="0" err="1"/>
              <a:t>hayal</a:t>
            </a:r>
            <a:r>
              <a:rPr lang="fr-FR" sz="2000" b="1" dirty="0"/>
              <a:t> </a:t>
            </a:r>
            <a:r>
              <a:rPr lang="fr-FR" sz="2000" b="1" dirty="0" err="1"/>
              <a:t>kırıklığına</a:t>
            </a:r>
            <a:r>
              <a:rPr lang="tr-TR" sz="2000" b="1" dirty="0"/>
              <a:t> </a:t>
            </a:r>
            <a:r>
              <a:rPr lang="fr-FR" sz="2000" b="1" dirty="0" err="1"/>
              <a:t>uğrama</a:t>
            </a:r>
            <a:r>
              <a:rPr lang="fr-FR" sz="2000" b="1" dirty="0"/>
              <a:t>, </a:t>
            </a:r>
            <a:r>
              <a:rPr lang="fr-FR" sz="2000" b="1" dirty="0" err="1"/>
              <a:t>kızgın</a:t>
            </a:r>
            <a:r>
              <a:rPr lang="fr-FR" sz="2000" b="1" dirty="0"/>
              <a:t> </a:t>
            </a:r>
            <a:r>
              <a:rPr lang="fr-FR" sz="2000" b="1" dirty="0" err="1"/>
              <a:t>olma</a:t>
            </a:r>
            <a:r>
              <a:rPr lang="fr-FR" sz="2000" b="1" dirty="0"/>
              <a:t> </a:t>
            </a:r>
            <a:r>
              <a:rPr lang="fr-FR" sz="2000" b="1" dirty="0" err="1"/>
              <a:t>gibi</a:t>
            </a:r>
            <a:r>
              <a:rPr lang="fr-FR" sz="2000" b="1" dirty="0"/>
              <a:t> </a:t>
            </a:r>
            <a:r>
              <a:rPr lang="fr-FR" sz="2000" b="1" dirty="0" err="1"/>
              <a:t>durumlar</a:t>
            </a:r>
            <a:r>
              <a:rPr lang="fr-FR" sz="2000" b="1" dirty="0"/>
              <a:t> </a:t>
            </a:r>
            <a:r>
              <a:rPr lang="fr-FR" sz="2000" b="1" dirty="0" err="1"/>
              <a:t>yaşadığımız</a:t>
            </a:r>
            <a:r>
              <a:rPr lang="fr-FR" sz="2000" b="1" dirty="0"/>
              <a:t> </a:t>
            </a:r>
            <a:r>
              <a:rPr lang="fr-FR" sz="2000" b="1" dirty="0" err="1"/>
              <a:t>gösterilir</a:t>
            </a:r>
            <a:r>
              <a:rPr lang="fr-FR" sz="2000" b="1" dirty="0"/>
              <a:t>.</a:t>
            </a:r>
          </a:p>
          <a:p>
            <a:r>
              <a:rPr lang="fr-FR" sz="2000" b="1" dirty="0"/>
              <a:t>• </a:t>
            </a:r>
            <a:r>
              <a:rPr lang="fr-FR" sz="2000" b="1" dirty="0" err="1"/>
              <a:t>Çocuk</a:t>
            </a:r>
            <a:r>
              <a:rPr lang="fr-FR" sz="2000" b="1" dirty="0"/>
              <a:t> </a:t>
            </a:r>
            <a:r>
              <a:rPr lang="fr-FR" sz="2000" b="1" dirty="0" err="1"/>
              <a:t>ebeveynlerini</a:t>
            </a:r>
            <a:r>
              <a:rPr lang="fr-FR" sz="2000" b="1" dirty="0"/>
              <a:t> </a:t>
            </a:r>
            <a:r>
              <a:rPr lang="fr-FR" sz="2000" b="1" dirty="0" err="1"/>
              <a:t>oldukları</a:t>
            </a:r>
            <a:r>
              <a:rPr lang="fr-FR" sz="2000" b="1" dirty="0"/>
              <a:t> </a:t>
            </a:r>
            <a:r>
              <a:rPr lang="fr-FR" sz="2000" b="1" dirty="0" err="1"/>
              <a:t>gibi</a:t>
            </a:r>
            <a:r>
              <a:rPr lang="fr-FR" sz="2000" b="1" dirty="0"/>
              <a:t> </a:t>
            </a:r>
            <a:r>
              <a:rPr lang="fr-FR" sz="2000" b="1" dirty="0" err="1"/>
              <a:t>tanımayı</a:t>
            </a:r>
            <a:r>
              <a:rPr lang="fr-FR" sz="2000" b="1" dirty="0"/>
              <a:t> </a:t>
            </a:r>
            <a:r>
              <a:rPr lang="fr-FR" sz="2000" b="1" dirty="0" err="1"/>
              <a:t>öğrendiğinde</a:t>
            </a:r>
            <a:r>
              <a:rPr lang="fr-FR" sz="2000" b="1" dirty="0"/>
              <a:t> </a:t>
            </a:r>
            <a:r>
              <a:rPr lang="fr-FR" sz="2000" b="1" dirty="0" err="1"/>
              <a:t>kendini</a:t>
            </a:r>
            <a:r>
              <a:rPr lang="fr-FR" sz="2000" b="1" dirty="0"/>
              <a:t> </a:t>
            </a:r>
            <a:r>
              <a:rPr lang="fr-FR" sz="2000" b="1" dirty="0" err="1"/>
              <a:t>olduğu</a:t>
            </a:r>
            <a:r>
              <a:rPr lang="tr-TR" sz="2000" b="1" dirty="0"/>
              <a:t> </a:t>
            </a:r>
            <a:r>
              <a:rPr lang="fr-FR" sz="2000" b="1" dirty="0" err="1"/>
              <a:t>gibi</a:t>
            </a:r>
            <a:r>
              <a:rPr lang="fr-FR" sz="2000" b="1" dirty="0"/>
              <a:t> </a:t>
            </a:r>
            <a:r>
              <a:rPr lang="fr-FR" sz="2000" b="1" dirty="0" err="1"/>
              <a:t>gösterme</a:t>
            </a:r>
            <a:r>
              <a:rPr lang="fr-FR" sz="2000" b="1" dirty="0"/>
              <a:t> </a:t>
            </a:r>
            <a:r>
              <a:rPr lang="fr-FR" sz="2000" b="1" dirty="0" err="1"/>
              <a:t>eğilimine</a:t>
            </a:r>
            <a:r>
              <a:rPr lang="fr-FR" sz="2000" b="1" dirty="0"/>
              <a:t> girer.</a:t>
            </a:r>
          </a:p>
          <a:p>
            <a:endParaRPr lang="fr-FR" sz="2000" b="1" dirty="0"/>
          </a:p>
          <a:p>
            <a:r>
              <a:rPr lang="fr-FR" sz="2000" b="1" dirty="0"/>
              <a:t>• </a:t>
            </a:r>
            <a:r>
              <a:rPr lang="fr-FR" sz="2000" b="1" dirty="0" err="1"/>
              <a:t>Bir</a:t>
            </a:r>
            <a:r>
              <a:rPr lang="fr-FR" sz="2000" b="1" dirty="0"/>
              <a:t> “ben” </a:t>
            </a:r>
            <a:r>
              <a:rPr lang="fr-FR" sz="2000" b="1" dirty="0" err="1"/>
              <a:t>mesajı</a:t>
            </a:r>
            <a:r>
              <a:rPr lang="fr-FR" sz="2000" b="1" dirty="0"/>
              <a:t> </a:t>
            </a:r>
            <a:r>
              <a:rPr lang="fr-FR" sz="2000" b="1" dirty="0" err="1"/>
              <a:t>çocuğu</a:t>
            </a:r>
            <a:r>
              <a:rPr lang="fr-FR" sz="2000" b="1" dirty="0"/>
              <a:t> </a:t>
            </a:r>
            <a:r>
              <a:rPr lang="fr-FR" sz="2000" b="1" dirty="0" err="1"/>
              <a:t>bireysel</a:t>
            </a:r>
            <a:r>
              <a:rPr lang="fr-FR" sz="2000" b="1" dirty="0"/>
              <a:t> </a:t>
            </a:r>
            <a:r>
              <a:rPr lang="fr-FR" sz="2000" b="1" dirty="0" err="1"/>
              <a:t>sorumluluğa</a:t>
            </a:r>
            <a:r>
              <a:rPr lang="fr-FR" sz="2000" b="1" dirty="0"/>
              <a:t> </a:t>
            </a:r>
            <a:r>
              <a:rPr lang="fr-FR" sz="2000" b="1" dirty="0" err="1"/>
              <a:t>bağlı</a:t>
            </a:r>
            <a:r>
              <a:rPr lang="fr-FR" sz="2000" b="1" dirty="0"/>
              <a:t> </a:t>
            </a:r>
            <a:r>
              <a:rPr lang="fr-FR" sz="2000" b="1" dirty="0" err="1"/>
              <a:t>olan</a:t>
            </a:r>
            <a:r>
              <a:rPr lang="fr-FR" sz="2000" b="1" dirty="0"/>
              <a:t> </a:t>
            </a:r>
            <a:r>
              <a:rPr lang="fr-FR" sz="2000" b="1" dirty="0" err="1"/>
              <a:t>mesajlarla</a:t>
            </a:r>
            <a:r>
              <a:rPr lang="fr-FR" sz="2000" b="1" dirty="0"/>
              <a:t> (</a:t>
            </a:r>
            <a:r>
              <a:rPr lang="fr-FR" sz="2000" b="1" dirty="0" err="1"/>
              <a:t>yakınmaksızın</a:t>
            </a:r>
            <a:r>
              <a:rPr lang="fr-FR" sz="2000" b="1" dirty="0"/>
              <a:t>,</a:t>
            </a:r>
            <a:r>
              <a:rPr lang="tr-TR" sz="2000" b="1" dirty="0"/>
              <a:t> </a:t>
            </a:r>
            <a:r>
              <a:rPr lang="fr-FR" sz="2000" b="1" dirty="0" err="1"/>
              <a:t>suçlamaksızın</a:t>
            </a:r>
            <a:r>
              <a:rPr lang="fr-FR" sz="2000" b="1" dirty="0"/>
              <a:t>, </a:t>
            </a:r>
            <a:r>
              <a:rPr lang="fr-FR" sz="2000" b="1" dirty="0" err="1"/>
              <a:t>yargılamaksızın</a:t>
            </a:r>
            <a:r>
              <a:rPr lang="fr-FR" sz="2000" b="1" dirty="0"/>
              <a:t>) </a:t>
            </a:r>
            <a:r>
              <a:rPr lang="fr-FR" sz="2000" b="1" dirty="0" err="1"/>
              <a:t>bizzat</a:t>
            </a:r>
            <a:r>
              <a:rPr lang="fr-FR" sz="2000" b="1" dirty="0"/>
              <a:t> </a:t>
            </a:r>
            <a:r>
              <a:rPr lang="fr-FR" sz="2000" b="1" dirty="0" err="1"/>
              <a:t>kendisini</a:t>
            </a:r>
            <a:r>
              <a:rPr lang="fr-FR" sz="2000" b="1" dirty="0"/>
              <a:t> </a:t>
            </a:r>
            <a:r>
              <a:rPr lang="fr-FR" sz="2000" b="1" dirty="0" err="1"/>
              <a:t>ifade</a:t>
            </a:r>
            <a:r>
              <a:rPr lang="fr-FR" sz="2000" b="1" dirty="0"/>
              <a:t> </a:t>
            </a:r>
            <a:r>
              <a:rPr lang="fr-FR" sz="2000" b="1" dirty="0" err="1"/>
              <a:t>etmeye</a:t>
            </a:r>
            <a:endParaRPr lang="fr-FR" sz="2000" b="1" dirty="0"/>
          </a:p>
          <a:p>
            <a:r>
              <a:rPr lang="fr-FR" sz="2000" b="1" dirty="0" err="1"/>
              <a:t>iter</a:t>
            </a:r>
            <a:r>
              <a:rPr lang="fr-FR" sz="2000" b="1" dirty="0"/>
              <a:t>.</a:t>
            </a:r>
          </a:p>
        </p:txBody>
      </p:sp>
    </p:spTree>
    <p:extLst>
      <p:ext uri="{BB962C8B-B14F-4D97-AF65-F5344CB8AC3E}">
        <p14:creationId xmlns:p14="http://schemas.microsoft.com/office/powerpoint/2010/main" val="2141903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A6DA23D-DE00-4D07-8051-1965A43B2626}"/>
              </a:ext>
            </a:extLst>
          </p:cNvPr>
          <p:cNvSpPr/>
          <p:nvPr/>
        </p:nvSpPr>
        <p:spPr>
          <a:xfrm>
            <a:off x="503584" y="755374"/>
            <a:ext cx="11290852" cy="5693866"/>
          </a:xfrm>
          <a:prstGeom prst="rect">
            <a:avLst/>
          </a:prstGeom>
        </p:spPr>
        <p:txBody>
          <a:bodyPr wrap="square">
            <a:spAutoFit/>
          </a:bodyPr>
          <a:lstStyle/>
          <a:p>
            <a:r>
              <a:rPr lang="fr-FR" sz="2800" b="1" dirty="0" err="1">
                <a:solidFill>
                  <a:schemeClr val="accent5"/>
                </a:solidFill>
              </a:rPr>
              <a:t>İşte</a:t>
            </a:r>
            <a:r>
              <a:rPr lang="fr-FR" sz="2800" b="1" dirty="0">
                <a:solidFill>
                  <a:schemeClr val="accent5"/>
                </a:solidFill>
              </a:rPr>
              <a:t> </a:t>
            </a:r>
            <a:r>
              <a:rPr lang="fr-FR" sz="2800" b="1" dirty="0" err="1">
                <a:solidFill>
                  <a:schemeClr val="accent5"/>
                </a:solidFill>
              </a:rPr>
              <a:t>birkaç</a:t>
            </a:r>
            <a:r>
              <a:rPr lang="fr-FR" sz="2800" b="1" dirty="0">
                <a:solidFill>
                  <a:schemeClr val="accent5"/>
                </a:solidFill>
              </a:rPr>
              <a:t> ben </a:t>
            </a:r>
            <a:r>
              <a:rPr lang="fr-FR" sz="2800" b="1" dirty="0" err="1">
                <a:solidFill>
                  <a:schemeClr val="accent5"/>
                </a:solidFill>
              </a:rPr>
              <a:t>mesajı</a:t>
            </a:r>
            <a:r>
              <a:rPr lang="fr-FR" sz="2800" b="1" dirty="0">
                <a:solidFill>
                  <a:schemeClr val="accent5"/>
                </a:solidFill>
              </a:rPr>
              <a:t>:</a:t>
            </a:r>
          </a:p>
          <a:p>
            <a:r>
              <a:rPr lang="fr-FR" sz="2800" b="1" dirty="0">
                <a:solidFill>
                  <a:schemeClr val="accent5"/>
                </a:solidFill>
              </a:rPr>
              <a:t>• </a:t>
            </a:r>
            <a:r>
              <a:rPr lang="fr-FR" sz="2800" b="1" dirty="0" err="1">
                <a:solidFill>
                  <a:schemeClr val="accent5"/>
                </a:solidFill>
              </a:rPr>
              <a:t>Odanı</a:t>
            </a:r>
            <a:r>
              <a:rPr lang="fr-FR" sz="2800" b="1" dirty="0">
                <a:solidFill>
                  <a:schemeClr val="accent5"/>
                </a:solidFill>
              </a:rPr>
              <a:t> </a:t>
            </a:r>
            <a:r>
              <a:rPr lang="fr-FR" sz="2800" b="1" dirty="0" err="1">
                <a:solidFill>
                  <a:schemeClr val="accent5"/>
                </a:solidFill>
              </a:rPr>
              <a:t>sürekli</a:t>
            </a:r>
            <a:r>
              <a:rPr lang="fr-FR" sz="2800" b="1" dirty="0">
                <a:solidFill>
                  <a:schemeClr val="accent5"/>
                </a:solidFill>
              </a:rPr>
              <a:t> </a:t>
            </a:r>
            <a:r>
              <a:rPr lang="fr-FR" sz="2800" b="1" dirty="0" err="1">
                <a:solidFill>
                  <a:schemeClr val="accent5"/>
                </a:solidFill>
              </a:rPr>
              <a:t>dağınık</a:t>
            </a:r>
            <a:r>
              <a:rPr lang="fr-FR" sz="2800" b="1" dirty="0">
                <a:solidFill>
                  <a:schemeClr val="accent5"/>
                </a:solidFill>
              </a:rPr>
              <a:t> </a:t>
            </a:r>
            <a:r>
              <a:rPr lang="fr-FR" sz="2800" b="1" dirty="0" err="1">
                <a:solidFill>
                  <a:schemeClr val="accent5"/>
                </a:solidFill>
              </a:rPr>
              <a:t>bıraktığın</a:t>
            </a:r>
            <a:r>
              <a:rPr lang="fr-FR" sz="2800" b="1" dirty="0">
                <a:solidFill>
                  <a:schemeClr val="accent5"/>
                </a:solidFill>
              </a:rPr>
              <a:t> </a:t>
            </a:r>
            <a:r>
              <a:rPr lang="fr-FR" sz="2800" b="1" dirty="0" err="1">
                <a:solidFill>
                  <a:schemeClr val="accent5"/>
                </a:solidFill>
              </a:rPr>
              <a:t>için</a:t>
            </a:r>
            <a:r>
              <a:rPr lang="fr-FR" sz="2800" b="1" dirty="0">
                <a:solidFill>
                  <a:schemeClr val="accent5"/>
                </a:solidFill>
              </a:rPr>
              <a:t> hep ben </a:t>
            </a:r>
            <a:r>
              <a:rPr lang="fr-FR" sz="2800" b="1" dirty="0" err="1">
                <a:solidFill>
                  <a:schemeClr val="accent5"/>
                </a:solidFill>
              </a:rPr>
              <a:t>toplamak</a:t>
            </a:r>
            <a:r>
              <a:rPr lang="fr-FR" sz="2800" b="1" dirty="0">
                <a:solidFill>
                  <a:schemeClr val="accent5"/>
                </a:solidFill>
              </a:rPr>
              <a:t> </a:t>
            </a:r>
            <a:r>
              <a:rPr lang="fr-FR" sz="2800" b="1" dirty="0" err="1">
                <a:solidFill>
                  <a:schemeClr val="accent5"/>
                </a:solidFill>
              </a:rPr>
              <a:t>zorunda</a:t>
            </a:r>
            <a:r>
              <a:rPr lang="fr-FR" sz="2800" b="1" dirty="0">
                <a:solidFill>
                  <a:schemeClr val="accent5"/>
                </a:solidFill>
              </a:rPr>
              <a:t> </a:t>
            </a:r>
            <a:r>
              <a:rPr lang="fr-FR" sz="2800" b="1" dirty="0" err="1">
                <a:solidFill>
                  <a:schemeClr val="accent5"/>
                </a:solidFill>
              </a:rPr>
              <a:t>kalıyorum</a:t>
            </a:r>
            <a:r>
              <a:rPr lang="fr-FR" sz="2800" b="1" dirty="0">
                <a:solidFill>
                  <a:schemeClr val="accent5"/>
                </a:solidFill>
              </a:rPr>
              <a:t>.</a:t>
            </a:r>
            <a:r>
              <a:rPr lang="tr-TR" sz="2800" b="1" dirty="0">
                <a:solidFill>
                  <a:schemeClr val="accent5"/>
                </a:solidFill>
              </a:rPr>
              <a:t> </a:t>
            </a:r>
            <a:r>
              <a:rPr lang="fr-FR" sz="2800" b="1" dirty="0">
                <a:solidFill>
                  <a:schemeClr val="accent5"/>
                </a:solidFill>
              </a:rPr>
              <a:t>Bu da </a:t>
            </a:r>
            <a:r>
              <a:rPr lang="fr-FR" sz="2800" b="1" dirty="0" err="1">
                <a:solidFill>
                  <a:schemeClr val="accent5"/>
                </a:solidFill>
              </a:rPr>
              <a:t>beni</a:t>
            </a:r>
            <a:r>
              <a:rPr lang="fr-FR" sz="2800" b="1" dirty="0">
                <a:solidFill>
                  <a:schemeClr val="accent5"/>
                </a:solidFill>
              </a:rPr>
              <a:t> </a:t>
            </a:r>
            <a:r>
              <a:rPr lang="fr-FR" sz="2800" b="1" dirty="0" err="1">
                <a:solidFill>
                  <a:schemeClr val="accent5"/>
                </a:solidFill>
              </a:rPr>
              <a:t>çok</a:t>
            </a:r>
            <a:r>
              <a:rPr lang="fr-FR" sz="2800" b="1" dirty="0">
                <a:solidFill>
                  <a:schemeClr val="accent5"/>
                </a:solidFill>
              </a:rPr>
              <a:t> </a:t>
            </a:r>
            <a:r>
              <a:rPr lang="fr-FR" sz="2800" b="1" dirty="0" err="1">
                <a:solidFill>
                  <a:schemeClr val="accent5"/>
                </a:solidFill>
              </a:rPr>
              <a:t>yoruyor</a:t>
            </a:r>
            <a:r>
              <a:rPr lang="fr-FR" sz="2800" b="1" dirty="0">
                <a:solidFill>
                  <a:schemeClr val="accent5"/>
                </a:solidFill>
              </a:rPr>
              <a:t>.</a:t>
            </a:r>
          </a:p>
          <a:p>
            <a:r>
              <a:rPr lang="fr-FR" sz="2800" b="1" dirty="0">
                <a:solidFill>
                  <a:schemeClr val="accent5"/>
                </a:solidFill>
              </a:rPr>
              <a:t>• </a:t>
            </a:r>
            <a:r>
              <a:rPr lang="fr-FR" sz="2800" b="1" dirty="0" err="1">
                <a:solidFill>
                  <a:schemeClr val="accent5"/>
                </a:solidFill>
              </a:rPr>
              <a:t>Çok</a:t>
            </a:r>
            <a:r>
              <a:rPr lang="fr-FR" sz="2800" b="1" dirty="0">
                <a:solidFill>
                  <a:schemeClr val="accent5"/>
                </a:solidFill>
              </a:rPr>
              <a:t> </a:t>
            </a:r>
            <a:r>
              <a:rPr lang="fr-FR" sz="2800" b="1" dirty="0" err="1">
                <a:solidFill>
                  <a:schemeClr val="accent5"/>
                </a:solidFill>
              </a:rPr>
              <a:t>endişeliyim</a:t>
            </a:r>
            <a:r>
              <a:rPr lang="fr-FR" sz="2800" b="1" dirty="0">
                <a:solidFill>
                  <a:schemeClr val="accent5"/>
                </a:solidFill>
              </a:rPr>
              <a:t> </a:t>
            </a:r>
            <a:r>
              <a:rPr lang="fr-FR" sz="2800" b="1" dirty="0" err="1">
                <a:solidFill>
                  <a:schemeClr val="accent5"/>
                </a:solidFill>
              </a:rPr>
              <a:t>çünkü</a:t>
            </a:r>
            <a:r>
              <a:rPr lang="fr-FR" sz="2800" b="1" dirty="0">
                <a:solidFill>
                  <a:schemeClr val="accent5"/>
                </a:solidFill>
              </a:rPr>
              <a:t> sen </a:t>
            </a:r>
            <a:r>
              <a:rPr lang="fr-FR" sz="2800" b="1" dirty="0" err="1">
                <a:solidFill>
                  <a:schemeClr val="accent5"/>
                </a:solidFill>
              </a:rPr>
              <a:t>yaptığında</a:t>
            </a:r>
            <a:r>
              <a:rPr lang="fr-FR" sz="2800" b="1" dirty="0">
                <a:solidFill>
                  <a:schemeClr val="accent5"/>
                </a:solidFill>
              </a:rPr>
              <a:t> </a:t>
            </a:r>
            <a:r>
              <a:rPr lang="fr-FR" sz="2800" b="1" dirty="0" err="1">
                <a:solidFill>
                  <a:schemeClr val="accent5"/>
                </a:solidFill>
              </a:rPr>
              <a:t>korkuyorum</a:t>
            </a:r>
            <a:r>
              <a:rPr lang="fr-FR" sz="2800" b="1" dirty="0">
                <a:solidFill>
                  <a:schemeClr val="accent5"/>
                </a:solidFill>
              </a:rPr>
              <a:t>.</a:t>
            </a:r>
          </a:p>
          <a:p>
            <a:r>
              <a:rPr lang="fr-FR" sz="2800" b="1" dirty="0">
                <a:solidFill>
                  <a:schemeClr val="accent5"/>
                </a:solidFill>
              </a:rPr>
              <a:t>• </a:t>
            </a:r>
            <a:r>
              <a:rPr lang="fr-FR" sz="2800" b="1" dirty="0" err="1">
                <a:solidFill>
                  <a:schemeClr val="accent5"/>
                </a:solidFill>
              </a:rPr>
              <a:t>Aşırı</a:t>
            </a:r>
            <a:r>
              <a:rPr lang="fr-FR" sz="2800" b="1" dirty="0">
                <a:solidFill>
                  <a:schemeClr val="accent5"/>
                </a:solidFill>
              </a:rPr>
              <a:t> </a:t>
            </a:r>
            <a:r>
              <a:rPr lang="fr-FR" sz="2800" b="1" dirty="0" err="1">
                <a:solidFill>
                  <a:schemeClr val="accent5"/>
                </a:solidFill>
              </a:rPr>
              <a:t>düş</a:t>
            </a:r>
            <a:r>
              <a:rPr lang="fr-FR" sz="2800" b="1" dirty="0">
                <a:solidFill>
                  <a:schemeClr val="accent5"/>
                </a:solidFill>
              </a:rPr>
              <a:t> </a:t>
            </a:r>
            <a:r>
              <a:rPr lang="fr-FR" sz="2800" b="1" dirty="0" err="1">
                <a:solidFill>
                  <a:schemeClr val="accent5"/>
                </a:solidFill>
              </a:rPr>
              <a:t>kırıklığı</a:t>
            </a:r>
            <a:r>
              <a:rPr lang="fr-FR" sz="2800" b="1" dirty="0">
                <a:solidFill>
                  <a:schemeClr val="accent5"/>
                </a:solidFill>
              </a:rPr>
              <a:t> </a:t>
            </a:r>
            <a:r>
              <a:rPr lang="fr-FR" sz="2800" b="1" dirty="0" err="1">
                <a:solidFill>
                  <a:schemeClr val="accent5"/>
                </a:solidFill>
              </a:rPr>
              <a:t>duydum</a:t>
            </a:r>
            <a:r>
              <a:rPr lang="fr-FR" sz="2800" b="1" dirty="0">
                <a:solidFill>
                  <a:schemeClr val="accent5"/>
                </a:solidFill>
              </a:rPr>
              <a:t>. </a:t>
            </a:r>
            <a:r>
              <a:rPr lang="fr-FR" sz="2800" b="1" dirty="0" err="1">
                <a:solidFill>
                  <a:schemeClr val="accent5"/>
                </a:solidFill>
              </a:rPr>
              <a:t>Kolumdan</a:t>
            </a:r>
            <a:r>
              <a:rPr lang="fr-FR" sz="2800" b="1" dirty="0">
                <a:solidFill>
                  <a:schemeClr val="accent5"/>
                </a:solidFill>
              </a:rPr>
              <a:t> </a:t>
            </a:r>
            <a:r>
              <a:rPr lang="fr-FR" sz="2800" b="1" dirty="0" err="1">
                <a:solidFill>
                  <a:schemeClr val="accent5"/>
                </a:solidFill>
              </a:rPr>
              <a:t>çekilmesinden</a:t>
            </a:r>
            <a:r>
              <a:rPr lang="fr-FR" sz="2800" b="1" dirty="0">
                <a:solidFill>
                  <a:schemeClr val="accent5"/>
                </a:solidFill>
              </a:rPr>
              <a:t>, </a:t>
            </a:r>
            <a:r>
              <a:rPr lang="fr-FR" sz="2800" b="1" dirty="0" err="1">
                <a:solidFill>
                  <a:schemeClr val="accent5"/>
                </a:solidFill>
              </a:rPr>
              <a:t>sözümün</a:t>
            </a:r>
            <a:r>
              <a:rPr lang="fr-FR" sz="2800" b="1" dirty="0">
                <a:solidFill>
                  <a:schemeClr val="accent5"/>
                </a:solidFill>
              </a:rPr>
              <a:t> </a:t>
            </a:r>
            <a:r>
              <a:rPr lang="fr-FR" sz="2800" b="1" dirty="0" err="1">
                <a:solidFill>
                  <a:schemeClr val="accent5"/>
                </a:solidFill>
              </a:rPr>
              <a:t>kesilmesinden</a:t>
            </a:r>
            <a:r>
              <a:rPr lang="tr-TR" sz="2800" b="1" dirty="0">
                <a:solidFill>
                  <a:schemeClr val="accent5"/>
                </a:solidFill>
              </a:rPr>
              <a:t> </a:t>
            </a:r>
            <a:r>
              <a:rPr lang="fr-FR" sz="2800" b="1" dirty="0" err="1">
                <a:solidFill>
                  <a:schemeClr val="accent5"/>
                </a:solidFill>
              </a:rPr>
              <a:t>hoşlanmam</a:t>
            </a:r>
            <a:r>
              <a:rPr lang="fr-FR" sz="2800" b="1" dirty="0">
                <a:solidFill>
                  <a:schemeClr val="accent5"/>
                </a:solidFill>
              </a:rPr>
              <a:t>.</a:t>
            </a:r>
          </a:p>
          <a:p>
            <a:r>
              <a:rPr lang="fr-FR" sz="2800" b="1" dirty="0">
                <a:solidFill>
                  <a:schemeClr val="accent5"/>
                </a:solidFill>
              </a:rPr>
              <a:t>• </a:t>
            </a:r>
            <a:r>
              <a:rPr lang="fr-FR" sz="2800" b="1" dirty="0" err="1">
                <a:solidFill>
                  <a:schemeClr val="accent5"/>
                </a:solidFill>
              </a:rPr>
              <a:t>Yorgunum</a:t>
            </a:r>
            <a:r>
              <a:rPr lang="fr-FR" sz="2800" b="1" dirty="0">
                <a:solidFill>
                  <a:schemeClr val="accent5"/>
                </a:solidFill>
              </a:rPr>
              <a:t>, </a:t>
            </a:r>
            <a:r>
              <a:rPr lang="fr-FR" sz="2800" b="1" dirty="0" err="1">
                <a:solidFill>
                  <a:schemeClr val="accent5"/>
                </a:solidFill>
              </a:rPr>
              <a:t>dinlenmek</a:t>
            </a:r>
            <a:r>
              <a:rPr lang="fr-FR" sz="2800" b="1" dirty="0">
                <a:solidFill>
                  <a:schemeClr val="accent5"/>
                </a:solidFill>
              </a:rPr>
              <a:t> </a:t>
            </a:r>
            <a:r>
              <a:rPr lang="fr-FR" sz="2800" b="1" dirty="0" err="1">
                <a:solidFill>
                  <a:schemeClr val="accent5"/>
                </a:solidFill>
              </a:rPr>
              <a:t>istiyorum</a:t>
            </a:r>
            <a:r>
              <a:rPr lang="fr-FR" sz="2800" b="1" dirty="0">
                <a:solidFill>
                  <a:schemeClr val="accent5"/>
                </a:solidFill>
              </a:rPr>
              <a:t>.</a:t>
            </a:r>
          </a:p>
          <a:p>
            <a:r>
              <a:rPr lang="fr-FR" sz="2800" b="1" dirty="0">
                <a:solidFill>
                  <a:schemeClr val="accent5"/>
                </a:solidFill>
              </a:rPr>
              <a:t>• </a:t>
            </a:r>
            <a:r>
              <a:rPr lang="fr-FR" sz="2800" b="1" dirty="0" err="1">
                <a:solidFill>
                  <a:schemeClr val="accent5"/>
                </a:solidFill>
              </a:rPr>
              <a:t>Salonu</a:t>
            </a:r>
            <a:r>
              <a:rPr lang="fr-FR" sz="2800" b="1" dirty="0">
                <a:solidFill>
                  <a:schemeClr val="accent5"/>
                </a:solidFill>
              </a:rPr>
              <a:t> </a:t>
            </a:r>
            <a:r>
              <a:rPr lang="fr-FR" sz="2800" b="1" dirty="0" err="1">
                <a:solidFill>
                  <a:schemeClr val="accent5"/>
                </a:solidFill>
              </a:rPr>
              <a:t>böylesi</a:t>
            </a:r>
            <a:r>
              <a:rPr lang="fr-FR" sz="2800" b="1" dirty="0">
                <a:solidFill>
                  <a:schemeClr val="accent5"/>
                </a:solidFill>
              </a:rPr>
              <a:t> </a:t>
            </a:r>
            <a:r>
              <a:rPr lang="fr-FR" sz="2800" b="1" dirty="0" err="1">
                <a:solidFill>
                  <a:schemeClr val="accent5"/>
                </a:solidFill>
              </a:rPr>
              <a:t>bir</a:t>
            </a:r>
            <a:r>
              <a:rPr lang="fr-FR" sz="2800" b="1" dirty="0">
                <a:solidFill>
                  <a:schemeClr val="accent5"/>
                </a:solidFill>
              </a:rPr>
              <a:t> </a:t>
            </a:r>
            <a:r>
              <a:rPr lang="fr-FR" sz="2800" b="1" dirty="0" err="1">
                <a:solidFill>
                  <a:schemeClr val="accent5"/>
                </a:solidFill>
              </a:rPr>
              <a:t>karışıklık</a:t>
            </a:r>
            <a:r>
              <a:rPr lang="fr-FR" sz="2800" b="1" dirty="0">
                <a:solidFill>
                  <a:schemeClr val="accent5"/>
                </a:solidFill>
              </a:rPr>
              <a:t> </a:t>
            </a:r>
            <a:r>
              <a:rPr lang="fr-FR" sz="2800" b="1" dirty="0" err="1">
                <a:solidFill>
                  <a:schemeClr val="accent5"/>
                </a:solidFill>
              </a:rPr>
              <a:t>içinde</a:t>
            </a:r>
            <a:r>
              <a:rPr lang="fr-FR" sz="2800" b="1" dirty="0">
                <a:solidFill>
                  <a:schemeClr val="accent5"/>
                </a:solidFill>
              </a:rPr>
              <a:t> </a:t>
            </a:r>
            <a:r>
              <a:rPr lang="fr-FR" sz="2800" b="1" dirty="0" err="1">
                <a:solidFill>
                  <a:schemeClr val="accent5"/>
                </a:solidFill>
              </a:rPr>
              <a:t>görmek</a:t>
            </a:r>
            <a:r>
              <a:rPr lang="fr-FR" sz="2800" b="1" dirty="0">
                <a:solidFill>
                  <a:schemeClr val="accent5"/>
                </a:solidFill>
              </a:rPr>
              <a:t> </a:t>
            </a:r>
            <a:r>
              <a:rPr lang="fr-FR" sz="2800" b="1" dirty="0" err="1">
                <a:solidFill>
                  <a:schemeClr val="accent5"/>
                </a:solidFill>
              </a:rPr>
              <a:t>gözümü</a:t>
            </a:r>
            <a:r>
              <a:rPr lang="fr-FR" sz="2800" b="1" dirty="0">
                <a:solidFill>
                  <a:schemeClr val="accent5"/>
                </a:solidFill>
              </a:rPr>
              <a:t> </a:t>
            </a:r>
            <a:r>
              <a:rPr lang="fr-FR" sz="2800" b="1" dirty="0" err="1">
                <a:solidFill>
                  <a:schemeClr val="accent5"/>
                </a:solidFill>
              </a:rPr>
              <a:t>korkuttu</a:t>
            </a:r>
            <a:r>
              <a:rPr lang="fr-FR" sz="2800" b="1" dirty="0">
                <a:solidFill>
                  <a:schemeClr val="accent5"/>
                </a:solidFill>
              </a:rPr>
              <a:t>.</a:t>
            </a:r>
          </a:p>
          <a:p>
            <a:r>
              <a:rPr lang="fr-FR" sz="2800" b="1" dirty="0">
                <a:solidFill>
                  <a:schemeClr val="accent5"/>
                </a:solidFill>
              </a:rPr>
              <a:t>• </a:t>
            </a:r>
            <a:r>
              <a:rPr lang="fr-FR" sz="2800" b="1" dirty="0" err="1">
                <a:solidFill>
                  <a:schemeClr val="accent5"/>
                </a:solidFill>
              </a:rPr>
              <a:t>Birçok</a:t>
            </a:r>
            <a:r>
              <a:rPr lang="fr-FR" sz="2800" b="1" dirty="0">
                <a:solidFill>
                  <a:schemeClr val="accent5"/>
                </a:solidFill>
              </a:rPr>
              <a:t> </a:t>
            </a:r>
            <a:r>
              <a:rPr lang="fr-FR" sz="2800" b="1" dirty="0" err="1">
                <a:solidFill>
                  <a:schemeClr val="accent5"/>
                </a:solidFill>
              </a:rPr>
              <a:t>alet</a:t>
            </a:r>
            <a:r>
              <a:rPr lang="fr-FR" sz="2800" b="1" dirty="0">
                <a:solidFill>
                  <a:schemeClr val="accent5"/>
                </a:solidFill>
              </a:rPr>
              <a:t> </a:t>
            </a:r>
            <a:r>
              <a:rPr lang="fr-FR" sz="2800" b="1" dirty="0" err="1">
                <a:solidFill>
                  <a:schemeClr val="accent5"/>
                </a:solidFill>
              </a:rPr>
              <a:t>bende</a:t>
            </a:r>
            <a:r>
              <a:rPr lang="fr-FR" sz="2800" b="1" dirty="0">
                <a:solidFill>
                  <a:schemeClr val="accent5"/>
                </a:solidFill>
              </a:rPr>
              <a:t> </a:t>
            </a:r>
            <a:r>
              <a:rPr lang="fr-FR" sz="2800" b="1" dirty="0" err="1">
                <a:solidFill>
                  <a:schemeClr val="accent5"/>
                </a:solidFill>
              </a:rPr>
              <a:t>eksik</a:t>
            </a:r>
            <a:r>
              <a:rPr lang="fr-FR" sz="2800" b="1" dirty="0">
                <a:solidFill>
                  <a:schemeClr val="accent5"/>
                </a:solidFill>
              </a:rPr>
              <a:t> </a:t>
            </a:r>
            <a:r>
              <a:rPr lang="fr-FR" sz="2800" b="1" dirty="0" err="1">
                <a:solidFill>
                  <a:schemeClr val="accent5"/>
                </a:solidFill>
              </a:rPr>
              <a:t>olduğu</a:t>
            </a:r>
            <a:r>
              <a:rPr lang="fr-FR" sz="2800" b="1" dirty="0">
                <a:solidFill>
                  <a:schemeClr val="accent5"/>
                </a:solidFill>
              </a:rPr>
              <a:t> </a:t>
            </a:r>
            <a:r>
              <a:rPr lang="fr-FR" sz="2800" b="1" dirty="0" err="1">
                <a:solidFill>
                  <a:schemeClr val="accent5"/>
                </a:solidFill>
              </a:rPr>
              <a:t>için</a:t>
            </a:r>
            <a:r>
              <a:rPr lang="fr-FR" sz="2800" b="1" dirty="0">
                <a:solidFill>
                  <a:schemeClr val="accent5"/>
                </a:solidFill>
              </a:rPr>
              <a:t> </a:t>
            </a:r>
            <a:r>
              <a:rPr lang="fr-FR" sz="2800" b="1" dirty="0" err="1">
                <a:solidFill>
                  <a:schemeClr val="accent5"/>
                </a:solidFill>
              </a:rPr>
              <a:t>senin</a:t>
            </a:r>
            <a:r>
              <a:rPr lang="fr-FR" sz="2800" b="1" dirty="0">
                <a:solidFill>
                  <a:schemeClr val="accent5"/>
                </a:solidFill>
              </a:rPr>
              <a:t> </a:t>
            </a:r>
            <a:r>
              <a:rPr lang="fr-FR" sz="2800" b="1" dirty="0" err="1">
                <a:solidFill>
                  <a:schemeClr val="accent5"/>
                </a:solidFill>
              </a:rPr>
              <a:t>bisikletini</a:t>
            </a:r>
            <a:r>
              <a:rPr lang="fr-FR" sz="2800" b="1" dirty="0">
                <a:solidFill>
                  <a:schemeClr val="accent5"/>
                </a:solidFill>
              </a:rPr>
              <a:t> </a:t>
            </a:r>
            <a:r>
              <a:rPr lang="fr-FR" sz="2800" b="1" dirty="0" err="1">
                <a:solidFill>
                  <a:schemeClr val="accent5"/>
                </a:solidFill>
              </a:rPr>
              <a:t>tamir</a:t>
            </a:r>
            <a:r>
              <a:rPr lang="fr-FR" sz="2800" b="1" dirty="0">
                <a:solidFill>
                  <a:schemeClr val="accent5"/>
                </a:solidFill>
              </a:rPr>
              <a:t> </a:t>
            </a:r>
            <a:r>
              <a:rPr lang="fr-FR" sz="2800" b="1" dirty="0" err="1">
                <a:solidFill>
                  <a:schemeClr val="accent5"/>
                </a:solidFill>
              </a:rPr>
              <a:t>edemem</a:t>
            </a:r>
            <a:r>
              <a:rPr lang="fr-FR" sz="2800" b="1" dirty="0">
                <a:solidFill>
                  <a:schemeClr val="accent5"/>
                </a:solidFill>
              </a:rPr>
              <a:t>.</a:t>
            </a:r>
          </a:p>
          <a:p>
            <a:r>
              <a:rPr lang="fr-FR" sz="2800" b="1" dirty="0">
                <a:solidFill>
                  <a:schemeClr val="accent5"/>
                </a:solidFill>
              </a:rPr>
              <a:t>• ... </a:t>
            </a:r>
            <a:r>
              <a:rPr lang="fr-FR" sz="2800" b="1" dirty="0" err="1">
                <a:solidFill>
                  <a:schemeClr val="accent5"/>
                </a:solidFill>
              </a:rPr>
              <a:t>dığını</a:t>
            </a:r>
            <a:r>
              <a:rPr lang="fr-FR" sz="2800" b="1" dirty="0">
                <a:solidFill>
                  <a:schemeClr val="accent5"/>
                </a:solidFill>
              </a:rPr>
              <a:t> </a:t>
            </a:r>
            <a:r>
              <a:rPr lang="fr-FR" sz="2800" b="1" dirty="0" err="1">
                <a:solidFill>
                  <a:schemeClr val="accent5"/>
                </a:solidFill>
              </a:rPr>
              <a:t>görmek</a:t>
            </a:r>
            <a:r>
              <a:rPr lang="fr-FR" sz="2800" b="1" dirty="0">
                <a:solidFill>
                  <a:schemeClr val="accent5"/>
                </a:solidFill>
              </a:rPr>
              <a:t> </a:t>
            </a:r>
            <a:r>
              <a:rPr lang="fr-FR" sz="2800" b="1" dirty="0" err="1">
                <a:solidFill>
                  <a:schemeClr val="accent5"/>
                </a:solidFill>
              </a:rPr>
              <a:t>beni</a:t>
            </a:r>
            <a:r>
              <a:rPr lang="fr-FR" sz="2800" b="1" dirty="0">
                <a:solidFill>
                  <a:schemeClr val="accent5"/>
                </a:solidFill>
              </a:rPr>
              <a:t> </a:t>
            </a:r>
            <a:r>
              <a:rPr lang="fr-FR" sz="2800" b="1" dirty="0" err="1">
                <a:solidFill>
                  <a:schemeClr val="accent5"/>
                </a:solidFill>
              </a:rPr>
              <a:t>sinirlendiriyor</a:t>
            </a:r>
            <a:r>
              <a:rPr lang="fr-FR" sz="2800" b="1" dirty="0">
                <a:solidFill>
                  <a:schemeClr val="accent5"/>
                </a:solidFill>
              </a:rPr>
              <a:t>.</a:t>
            </a:r>
          </a:p>
          <a:p>
            <a:r>
              <a:rPr lang="fr-FR" sz="2800" b="1" dirty="0">
                <a:solidFill>
                  <a:schemeClr val="accent5"/>
                </a:solidFill>
              </a:rPr>
              <a:t>• </a:t>
            </a:r>
            <a:r>
              <a:rPr lang="fr-FR" sz="2800" b="1" dirty="0" err="1">
                <a:solidFill>
                  <a:schemeClr val="accent5"/>
                </a:solidFill>
              </a:rPr>
              <a:t>Düzelttiğim</a:t>
            </a:r>
            <a:r>
              <a:rPr lang="fr-FR" sz="2800" b="1" dirty="0">
                <a:solidFill>
                  <a:schemeClr val="accent5"/>
                </a:solidFill>
              </a:rPr>
              <a:t> </a:t>
            </a:r>
            <a:r>
              <a:rPr lang="fr-FR" sz="2800" b="1" dirty="0" err="1">
                <a:solidFill>
                  <a:schemeClr val="accent5"/>
                </a:solidFill>
              </a:rPr>
              <a:t>odanı</a:t>
            </a:r>
            <a:r>
              <a:rPr lang="fr-FR" sz="2800" b="1" dirty="0">
                <a:solidFill>
                  <a:schemeClr val="accent5"/>
                </a:solidFill>
              </a:rPr>
              <a:t> </a:t>
            </a:r>
            <a:r>
              <a:rPr lang="fr-FR" sz="2800" b="1" dirty="0" err="1">
                <a:solidFill>
                  <a:schemeClr val="accent5"/>
                </a:solidFill>
              </a:rPr>
              <a:t>okuldan</a:t>
            </a:r>
            <a:r>
              <a:rPr lang="fr-FR" sz="2800" b="1" dirty="0">
                <a:solidFill>
                  <a:schemeClr val="accent5"/>
                </a:solidFill>
              </a:rPr>
              <a:t> </a:t>
            </a:r>
            <a:r>
              <a:rPr lang="fr-FR" sz="2800" b="1" dirty="0" err="1">
                <a:solidFill>
                  <a:schemeClr val="accent5"/>
                </a:solidFill>
              </a:rPr>
              <a:t>gelir</a:t>
            </a:r>
            <a:r>
              <a:rPr lang="fr-FR" sz="2800" b="1" dirty="0">
                <a:solidFill>
                  <a:schemeClr val="accent5"/>
                </a:solidFill>
              </a:rPr>
              <a:t> </a:t>
            </a:r>
            <a:r>
              <a:rPr lang="fr-FR" sz="2800" b="1" dirty="0" err="1">
                <a:solidFill>
                  <a:schemeClr val="accent5"/>
                </a:solidFill>
              </a:rPr>
              <a:t>gelmez</a:t>
            </a:r>
            <a:r>
              <a:rPr lang="fr-FR" sz="2800" b="1" dirty="0">
                <a:solidFill>
                  <a:schemeClr val="accent5"/>
                </a:solidFill>
              </a:rPr>
              <a:t> </a:t>
            </a:r>
            <a:r>
              <a:rPr lang="fr-FR" sz="2800" b="1" dirty="0" err="1">
                <a:solidFill>
                  <a:schemeClr val="accent5"/>
                </a:solidFill>
              </a:rPr>
              <a:t>yeniden</a:t>
            </a:r>
            <a:r>
              <a:rPr lang="fr-FR" sz="2800" b="1" dirty="0">
                <a:solidFill>
                  <a:schemeClr val="accent5"/>
                </a:solidFill>
              </a:rPr>
              <a:t> </a:t>
            </a:r>
            <a:r>
              <a:rPr lang="fr-FR" sz="2800" b="1" dirty="0" err="1">
                <a:solidFill>
                  <a:schemeClr val="accent5"/>
                </a:solidFill>
              </a:rPr>
              <a:t>karışık</a:t>
            </a:r>
            <a:r>
              <a:rPr lang="fr-FR" sz="2800" b="1" dirty="0">
                <a:solidFill>
                  <a:schemeClr val="accent5"/>
                </a:solidFill>
              </a:rPr>
              <a:t> </a:t>
            </a:r>
            <a:r>
              <a:rPr lang="fr-FR" sz="2800" b="1" dirty="0" err="1">
                <a:solidFill>
                  <a:schemeClr val="accent5"/>
                </a:solidFill>
              </a:rPr>
              <a:t>halde</a:t>
            </a:r>
            <a:r>
              <a:rPr lang="fr-FR" sz="2800" b="1" dirty="0">
                <a:solidFill>
                  <a:schemeClr val="accent5"/>
                </a:solidFill>
              </a:rPr>
              <a:t> </a:t>
            </a:r>
            <a:r>
              <a:rPr lang="fr-FR" sz="2800" b="1" dirty="0" err="1">
                <a:solidFill>
                  <a:schemeClr val="accent5"/>
                </a:solidFill>
              </a:rPr>
              <a:t>bulmayı</a:t>
            </a:r>
            <a:r>
              <a:rPr lang="tr-TR" sz="2800" b="1" dirty="0">
                <a:solidFill>
                  <a:schemeClr val="accent5"/>
                </a:solidFill>
              </a:rPr>
              <a:t> </a:t>
            </a:r>
            <a:r>
              <a:rPr lang="fr-FR" sz="2800" b="1" dirty="0" err="1">
                <a:solidFill>
                  <a:schemeClr val="accent5"/>
                </a:solidFill>
              </a:rPr>
              <a:t>sevmiyorum</a:t>
            </a:r>
            <a:r>
              <a:rPr lang="fr-FR" sz="2800" b="1" dirty="0">
                <a:solidFill>
                  <a:schemeClr val="accent5"/>
                </a:solidFill>
              </a:rPr>
              <a:t>.</a:t>
            </a:r>
          </a:p>
          <a:p>
            <a:r>
              <a:rPr lang="fr-FR" sz="2800" b="1" dirty="0">
                <a:solidFill>
                  <a:schemeClr val="accent5"/>
                </a:solidFill>
              </a:rPr>
              <a:t>• </a:t>
            </a:r>
            <a:r>
              <a:rPr lang="fr-FR" sz="2800" b="1" dirty="0" err="1">
                <a:solidFill>
                  <a:schemeClr val="accent5"/>
                </a:solidFill>
              </a:rPr>
              <a:t>Birisiyle</a:t>
            </a:r>
            <a:r>
              <a:rPr lang="fr-FR" sz="2800" b="1" dirty="0">
                <a:solidFill>
                  <a:schemeClr val="accent5"/>
                </a:solidFill>
              </a:rPr>
              <a:t> </a:t>
            </a:r>
            <a:r>
              <a:rPr lang="fr-FR" sz="2800" b="1" dirty="0" err="1">
                <a:solidFill>
                  <a:schemeClr val="accent5"/>
                </a:solidFill>
              </a:rPr>
              <a:t>konuştuğum</a:t>
            </a:r>
            <a:r>
              <a:rPr lang="fr-FR" sz="2800" b="1" dirty="0">
                <a:solidFill>
                  <a:schemeClr val="accent5"/>
                </a:solidFill>
              </a:rPr>
              <a:t> </a:t>
            </a:r>
            <a:r>
              <a:rPr lang="fr-FR" sz="2800" b="1" dirty="0" err="1">
                <a:solidFill>
                  <a:schemeClr val="accent5"/>
                </a:solidFill>
              </a:rPr>
              <a:t>zaman</a:t>
            </a:r>
            <a:r>
              <a:rPr lang="fr-FR" sz="2800" b="1" dirty="0">
                <a:solidFill>
                  <a:schemeClr val="accent5"/>
                </a:solidFill>
              </a:rPr>
              <a:t> </a:t>
            </a:r>
            <a:r>
              <a:rPr lang="fr-FR" sz="2800" b="1" dirty="0" err="1">
                <a:solidFill>
                  <a:schemeClr val="accent5"/>
                </a:solidFill>
              </a:rPr>
              <a:t>hırpalanmayı</a:t>
            </a:r>
            <a:r>
              <a:rPr lang="fr-FR" sz="2800" b="1" dirty="0">
                <a:solidFill>
                  <a:schemeClr val="accent5"/>
                </a:solidFill>
              </a:rPr>
              <a:t> </a:t>
            </a:r>
            <a:r>
              <a:rPr lang="fr-FR" sz="2800" b="1" dirty="0" err="1">
                <a:solidFill>
                  <a:schemeClr val="accent5"/>
                </a:solidFill>
              </a:rPr>
              <a:t>sevmiyorum</a:t>
            </a:r>
            <a:r>
              <a:rPr lang="fr-FR" sz="2800" b="1" dirty="0">
                <a:solidFill>
                  <a:schemeClr val="accent5"/>
                </a:solidFill>
              </a:rPr>
              <a:t>.</a:t>
            </a:r>
          </a:p>
        </p:txBody>
      </p:sp>
    </p:spTree>
    <p:extLst>
      <p:ext uri="{BB962C8B-B14F-4D97-AF65-F5344CB8AC3E}">
        <p14:creationId xmlns:p14="http://schemas.microsoft.com/office/powerpoint/2010/main" val="560053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593BB8D-D9CB-49EC-A7F5-6DDF9E7C11C4}"/>
              </a:ext>
            </a:extLst>
          </p:cNvPr>
          <p:cNvSpPr/>
          <p:nvPr/>
        </p:nvSpPr>
        <p:spPr>
          <a:xfrm>
            <a:off x="689113" y="1219201"/>
            <a:ext cx="4638261" cy="3785652"/>
          </a:xfrm>
          <a:prstGeom prst="rect">
            <a:avLst/>
          </a:prstGeom>
        </p:spPr>
        <p:txBody>
          <a:bodyPr wrap="square">
            <a:spAutoFit/>
          </a:bodyPr>
          <a:lstStyle/>
          <a:p>
            <a:r>
              <a:rPr lang="fr-FR" sz="2400" b="1" dirty="0"/>
              <a:t>Ben Dili </a:t>
            </a:r>
          </a:p>
          <a:p>
            <a:r>
              <a:rPr lang="fr-FR" sz="2400" dirty="0" err="1"/>
              <a:t>Duygular</a:t>
            </a:r>
            <a:r>
              <a:rPr lang="fr-FR" sz="2400" dirty="0"/>
              <a:t>, </a:t>
            </a:r>
            <a:r>
              <a:rPr lang="fr-FR" sz="2400" dirty="0" err="1"/>
              <a:t>kaygılar</a:t>
            </a:r>
            <a:r>
              <a:rPr lang="fr-FR" sz="2400" dirty="0"/>
              <a:t> </a:t>
            </a:r>
            <a:r>
              <a:rPr lang="fr-FR" sz="2400" dirty="0" err="1"/>
              <a:t>açıkça</a:t>
            </a:r>
            <a:r>
              <a:rPr lang="fr-FR" sz="2400" dirty="0"/>
              <a:t> </a:t>
            </a:r>
            <a:r>
              <a:rPr lang="fr-FR" sz="2400" dirty="0" err="1"/>
              <a:t>ifade</a:t>
            </a:r>
            <a:r>
              <a:rPr lang="fr-FR" sz="2400" dirty="0"/>
              <a:t> </a:t>
            </a:r>
            <a:r>
              <a:rPr lang="fr-FR" sz="2400" dirty="0" err="1"/>
              <a:t>edilir</a:t>
            </a:r>
            <a:r>
              <a:rPr lang="fr-FR" sz="2400" dirty="0"/>
              <a:t>.</a:t>
            </a:r>
          </a:p>
          <a:p>
            <a:r>
              <a:rPr lang="fr-FR" sz="2400" dirty="0" err="1"/>
              <a:t>Suçlamaktan</a:t>
            </a:r>
            <a:r>
              <a:rPr lang="fr-FR" sz="2400" dirty="0"/>
              <a:t> </a:t>
            </a:r>
            <a:r>
              <a:rPr lang="fr-FR" sz="2400" dirty="0" err="1"/>
              <a:t>ve</a:t>
            </a:r>
            <a:r>
              <a:rPr lang="fr-FR" sz="2400" dirty="0"/>
              <a:t> </a:t>
            </a:r>
            <a:r>
              <a:rPr lang="fr-FR" sz="2400" dirty="0" err="1"/>
              <a:t>yargılamaktan</a:t>
            </a:r>
            <a:r>
              <a:rPr lang="tr-TR" sz="2400" dirty="0"/>
              <a:t> </a:t>
            </a:r>
            <a:r>
              <a:rPr lang="fr-FR" sz="2400" dirty="0" err="1"/>
              <a:t>kaçınır</a:t>
            </a:r>
            <a:r>
              <a:rPr lang="fr-FR" sz="2400" dirty="0"/>
              <a:t>.</a:t>
            </a:r>
          </a:p>
          <a:p>
            <a:r>
              <a:rPr lang="fr-FR" sz="2400" dirty="0" err="1"/>
              <a:t>Karşıdaki</a:t>
            </a:r>
            <a:r>
              <a:rPr lang="fr-FR" sz="2400" dirty="0"/>
              <a:t> </a:t>
            </a:r>
            <a:r>
              <a:rPr lang="fr-FR" sz="2400" dirty="0" err="1"/>
              <a:t>kişide</a:t>
            </a:r>
            <a:r>
              <a:rPr lang="fr-FR" sz="2400" dirty="0"/>
              <a:t> </a:t>
            </a:r>
            <a:r>
              <a:rPr lang="fr-FR" sz="2400" dirty="0" err="1"/>
              <a:t>düşünme</a:t>
            </a:r>
            <a:r>
              <a:rPr lang="fr-FR" sz="2400" dirty="0"/>
              <a:t> </a:t>
            </a:r>
            <a:r>
              <a:rPr lang="fr-FR" sz="2400" dirty="0" err="1"/>
              <a:t>ve</a:t>
            </a:r>
            <a:r>
              <a:rPr lang="fr-FR" sz="2400" dirty="0"/>
              <a:t> </a:t>
            </a:r>
            <a:r>
              <a:rPr lang="fr-FR" sz="2400" dirty="0" err="1"/>
              <a:t>empati</a:t>
            </a:r>
            <a:endParaRPr lang="fr-FR" sz="2400" dirty="0"/>
          </a:p>
          <a:p>
            <a:r>
              <a:rPr lang="fr-FR" sz="2400" dirty="0" err="1"/>
              <a:t>yaratır</a:t>
            </a:r>
            <a:r>
              <a:rPr lang="fr-FR" sz="2400" dirty="0"/>
              <a:t>.</a:t>
            </a:r>
          </a:p>
          <a:p>
            <a:r>
              <a:rPr lang="fr-FR" sz="2400" dirty="0" err="1"/>
              <a:t>Durumu</a:t>
            </a:r>
            <a:r>
              <a:rPr lang="fr-FR" sz="2400" dirty="0"/>
              <a:t> </a:t>
            </a:r>
            <a:r>
              <a:rPr lang="fr-FR" sz="2400" dirty="0" err="1"/>
              <a:t>açıklamakla</a:t>
            </a:r>
            <a:r>
              <a:rPr lang="fr-FR" sz="2400" dirty="0"/>
              <a:t> </a:t>
            </a:r>
            <a:r>
              <a:rPr lang="fr-FR" sz="2400" dirty="0" err="1"/>
              <a:t>yetinir</a:t>
            </a:r>
            <a:r>
              <a:rPr lang="fr-FR" sz="2400" dirty="0"/>
              <a:t>.</a:t>
            </a:r>
          </a:p>
          <a:p>
            <a:r>
              <a:rPr lang="fr-FR" sz="2400" dirty="0" err="1"/>
              <a:t>Karşıdakini</a:t>
            </a:r>
            <a:r>
              <a:rPr lang="fr-FR" sz="2400" dirty="0"/>
              <a:t> </a:t>
            </a:r>
            <a:r>
              <a:rPr lang="fr-FR" sz="2400" dirty="0" err="1"/>
              <a:t>aşağılamak</a:t>
            </a:r>
            <a:r>
              <a:rPr lang="fr-FR" sz="2400" dirty="0"/>
              <a:t> </a:t>
            </a:r>
            <a:r>
              <a:rPr lang="fr-FR" sz="2400" dirty="0" err="1"/>
              <a:t>yoktur</a:t>
            </a:r>
            <a:r>
              <a:rPr lang="fr-FR" sz="2400" dirty="0"/>
              <a:t>.</a:t>
            </a:r>
          </a:p>
          <a:p>
            <a:r>
              <a:rPr lang="fr-FR" sz="2400" dirty="0" err="1"/>
              <a:t>Davranışa</a:t>
            </a:r>
            <a:r>
              <a:rPr lang="fr-FR" sz="2400" dirty="0"/>
              <a:t> </a:t>
            </a:r>
            <a:r>
              <a:rPr lang="fr-FR" sz="2400" dirty="0" err="1"/>
              <a:t>yöneliktir</a:t>
            </a:r>
            <a:r>
              <a:rPr lang="fr-FR" sz="2400" dirty="0"/>
              <a:t>.</a:t>
            </a:r>
          </a:p>
          <a:p>
            <a:r>
              <a:rPr lang="fr-FR" sz="2400" dirty="0" err="1"/>
              <a:t>İletişimi</a:t>
            </a:r>
            <a:r>
              <a:rPr lang="fr-FR" sz="2400" dirty="0"/>
              <a:t> </a:t>
            </a:r>
            <a:r>
              <a:rPr lang="fr-FR" sz="2400" dirty="0" err="1"/>
              <a:t>cesaretlendirir</a:t>
            </a:r>
            <a:r>
              <a:rPr lang="fr-FR" sz="2400" dirty="0"/>
              <a:t>.</a:t>
            </a:r>
          </a:p>
        </p:txBody>
      </p:sp>
      <p:sp>
        <p:nvSpPr>
          <p:cNvPr id="3" name="Dikdörtgen 2">
            <a:extLst>
              <a:ext uri="{FF2B5EF4-FFF2-40B4-BE49-F238E27FC236}">
                <a16:creationId xmlns:a16="http://schemas.microsoft.com/office/drawing/2014/main" id="{46AF6AE9-F187-4039-B000-BFA3A3BDC7BA}"/>
              </a:ext>
            </a:extLst>
          </p:cNvPr>
          <p:cNvSpPr/>
          <p:nvPr/>
        </p:nvSpPr>
        <p:spPr>
          <a:xfrm>
            <a:off x="6096000" y="1219201"/>
            <a:ext cx="4903304" cy="3785652"/>
          </a:xfrm>
          <a:prstGeom prst="rect">
            <a:avLst/>
          </a:prstGeom>
        </p:spPr>
        <p:txBody>
          <a:bodyPr wrap="square">
            <a:spAutoFit/>
          </a:bodyPr>
          <a:lstStyle/>
          <a:p>
            <a:r>
              <a:rPr lang="tr-TR" sz="2400" b="1" dirty="0"/>
              <a:t>Sen dili </a:t>
            </a:r>
          </a:p>
          <a:p>
            <a:r>
              <a:rPr lang="fr-FR" sz="2400" dirty="0" err="1"/>
              <a:t>Kişinin</a:t>
            </a:r>
            <a:r>
              <a:rPr lang="fr-FR" sz="2400" dirty="0"/>
              <a:t> </a:t>
            </a:r>
            <a:r>
              <a:rPr lang="fr-FR" sz="2400" dirty="0" err="1"/>
              <a:t>yüzüne</a:t>
            </a:r>
            <a:r>
              <a:rPr lang="fr-FR" sz="2400" dirty="0"/>
              <a:t> </a:t>
            </a:r>
            <a:r>
              <a:rPr lang="fr-FR" sz="2400" dirty="0" err="1"/>
              <a:t>hatası</a:t>
            </a:r>
            <a:r>
              <a:rPr lang="fr-FR" sz="2400" dirty="0"/>
              <a:t> </a:t>
            </a:r>
            <a:r>
              <a:rPr lang="fr-FR" sz="2400" dirty="0" err="1"/>
              <a:t>vurulur</a:t>
            </a:r>
            <a:r>
              <a:rPr lang="fr-FR" sz="2400" dirty="0"/>
              <a:t>.</a:t>
            </a:r>
          </a:p>
          <a:p>
            <a:r>
              <a:rPr lang="fr-FR" sz="2400" dirty="0" err="1"/>
              <a:t>Karşıdakini</a:t>
            </a:r>
            <a:r>
              <a:rPr lang="fr-FR" sz="2400" dirty="0"/>
              <a:t> </a:t>
            </a:r>
            <a:r>
              <a:rPr lang="fr-FR" sz="2400" dirty="0" err="1"/>
              <a:t>suçlar</a:t>
            </a:r>
            <a:r>
              <a:rPr lang="fr-FR" sz="2400" dirty="0"/>
              <a:t> </a:t>
            </a:r>
            <a:r>
              <a:rPr lang="fr-FR" sz="2400" dirty="0" err="1"/>
              <a:t>ve</a:t>
            </a:r>
            <a:r>
              <a:rPr lang="fr-FR" sz="2400" dirty="0"/>
              <a:t> </a:t>
            </a:r>
            <a:r>
              <a:rPr lang="fr-FR" sz="2400" dirty="0" err="1"/>
              <a:t>rencide</a:t>
            </a:r>
            <a:r>
              <a:rPr lang="tr-TR" sz="2400" dirty="0"/>
              <a:t> </a:t>
            </a:r>
            <a:r>
              <a:rPr lang="fr-FR" sz="2400" dirty="0" err="1"/>
              <a:t>eder</a:t>
            </a:r>
            <a:r>
              <a:rPr lang="fr-FR" sz="2400" dirty="0"/>
              <a:t>.</a:t>
            </a:r>
          </a:p>
          <a:p>
            <a:r>
              <a:rPr lang="fr-FR" sz="2400" dirty="0" err="1"/>
              <a:t>Kişinin</a:t>
            </a:r>
            <a:r>
              <a:rPr lang="fr-FR" sz="2400" dirty="0"/>
              <a:t> </a:t>
            </a:r>
            <a:r>
              <a:rPr lang="fr-FR" sz="2400" dirty="0" err="1"/>
              <a:t>direnmesine</a:t>
            </a:r>
            <a:r>
              <a:rPr lang="fr-FR" sz="2400" dirty="0"/>
              <a:t> </a:t>
            </a:r>
            <a:r>
              <a:rPr lang="fr-FR" sz="2400" dirty="0" err="1"/>
              <a:t>yani</a:t>
            </a:r>
            <a:r>
              <a:rPr lang="fr-FR" sz="2400" dirty="0"/>
              <a:t> </a:t>
            </a:r>
            <a:r>
              <a:rPr lang="fr-FR" sz="2400" dirty="0" err="1"/>
              <a:t>savunucu</a:t>
            </a:r>
            <a:endParaRPr lang="fr-FR" sz="2400" dirty="0"/>
          </a:p>
          <a:p>
            <a:r>
              <a:rPr lang="fr-FR" sz="2400" dirty="0" err="1"/>
              <a:t>iletişime</a:t>
            </a:r>
            <a:r>
              <a:rPr lang="fr-FR" sz="2400" dirty="0"/>
              <a:t> </a:t>
            </a:r>
            <a:r>
              <a:rPr lang="fr-FR" sz="2400" dirty="0" err="1"/>
              <a:t>neden</a:t>
            </a:r>
            <a:r>
              <a:rPr lang="fr-FR" sz="2400" dirty="0"/>
              <a:t> </a:t>
            </a:r>
            <a:r>
              <a:rPr lang="fr-FR" sz="2400" dirty="0" err="1"/>
              <a:t>olur</a:t>
            </a:r>
            <a:r>
              <a:rPr lang="fr-FR" sz="2400" dirty="0"/>
              <a:t>.</a:t>
            </a:r>
          </a:p>
          <a:p>
            <a:r>
              <a:rPr lang="fr-FR" sz="2400" dirty="0" err="1"/>
              <a:t>Kişinin</a:t>
            </a:r>
            <a:r>
              <a:rPr lang="fr-FR" sz="2400" dirty="0"/>
              <a:t> </a:t>
            </a:r>
            <a:r>
              <a:rPr lang="fr-FR" sz="2400" dirty="0" err="1"/>
              <a:t>kendini</a:t>
            </a:r>
            <a:r>
              <a:rPr lang="fr-FR" sz="2400" dirty="0"/>
              <a:t> </a:t>
            </a:r>
            <a:r>
              <a:rPr lang="fr-FR" sz="2400" dirty="0" err="1"/>
              <a:t>değersiz</a:t>
            </a:r>
            <a:r>
              <a:rPr lang="fr-FR" sz="2400" dirty="0"/>
              <a:t> </a:t>
            </a:r>
            <a:r>
              <a:rPr lang="fr-FR" sz="2400" dirty="0" err="1"/>
              <a:t>hissetmesine</a:t>
            </a:r>
            <a:endParaRPr lang="fr-FR" sz="2400" dirty="0"/>
          </a:p>
          <a:p>
            <a:r>
              <a:rPr lang="fr-FR" sz="2400" dirty="0" err="1"/>
              <a:t>neden</a:t>
            </a:r>
            <a:r>
              <a:rPr lang="fr-FR" sz="2400" dirty="0"/>
              <a:t> </a:t>
            </a:r>
            <a:r>
              <a:rPr lang="fr-FR" sz="2400" dirty="0" err="1"/>
              <a:t>olur</a:t>
            </a:r>
            <a:r>
              <a:rPr lang="fr-FR" sz="2400" dirty="0"/>
              <a:t>.</a:t>
            </a:r>
          </a:p>
          <a:p>
            <a:r>
              <a:rPr lang="fr-FR" sz="2400" dirty="0" err="1"/>
              <a:t>Kişiliğe</a:t>
            </a:r>
            <a:r>
              <a:rPr lang="fr-FR" sz="2400" dirty="0"/>
              <a:t> </a:t>
            </a:r>
            <a:r>
              <a:rPr lang="fr-FR" sz="2400" dirty="0" err="1"/>
              <a:t>yöneliktir</a:t>
            </a:r>
            <a:r>
              <a:rPr lang="fr-FR" sz="2400" dirty="0"/>
              <a:t>.</a:t>
            </a:r>
          </a:p>
          <a:p>
            <a:r>
              <a:rPr lang="fr-FR" sz="2400" dirty="0" err="1"/>
              <a:t>İletişim</a:t>
            </a:r>
            <a:r>
              <a:rPr lang="fr-FR" sz="2400" dirty="0"/>
              <a:t> </a:t>
            </a:r>
            <a:r>
              <a:rPr lang="fr-FR" sz="2400" dirty="0" err="1"/>
              <a:t>kurma</a:t>
            </a:r>
            <a:r>
              <a:rPr lang="fr-FR" sz="2400" dirty="0"/>
              <a:t> </a:t>
            </a:r>
            <a:r>
              <a:rPr lang="fr-FR" sz="2400" dirty="0" err="1"/>
              <a:t>isteğini</a:t>
            </a:r>
            <a:r>
              <a:rPr lang="fr-FR" sz="2400" dirty="0"/>
              <a:t> </a:t>
            </a:r>
            <a:r>
              <a:rPr lang="fr-FR" sz="2400" dirty="0" err="1"/>
              <a:t>ortadan</a:t>
            </a:r>
            <a:r>
              <a:rPr lang="fr-FR" sz="2400" dirty="0"/>
              <a:t> </a:t>
            </a:r>
            <a:r>
              <a:rPr lang="fr-FR" sz="2400" dirty="0" err="1"/>
              <a:t>kaldırır</a:t>
            </a:r>
            <a:r>
              <a:rPr lang="fr-FR" sz="2400" dirty="0"/>
              <a:t>.</a:t>
            </a:r>
          </a:p>
        </p:txBody>
      </p:sp>
    </p:spTree>
    <p:extLst>
      <p:ext uri="{BB962C8B-B14F-4D97-AF65-F5344CB8AC3E}">
        <p14:creationId xmlns:p14="http://schemas.microsoft.com/office/powerpoint/2010/main" val="922876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1721594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TotalTime>
  <Words>3135</Words>
  <Application>Microsoft Office PowerPoint</Application>
  <PresentationFormat>Geniş ekran</PresentationFormat>
  <Paragraphs>151</Paragraphs>
  <Slides>28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28</vt:i4>
      </vt:variant>
    </vt:vector>
  </HeadingPairs>
  <TitlesOfParts>
    <vt:vector size="34" baseType="lpstr">
      <vt:lpstr>Arial</vt:lpstr>
      <vt:lpstr>Calibri</vt:lpstr>
      <vt:lpstr>Calibri Light</vt:lpstr>
      <vt:lpstr>Minion Pro</vt:lpstr>
      <vt:lpstr>Wingdings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acer</dc:creator>
  <cp:lastModifiedBy>acer</cp:lastModifiedBy>
  <cp:revision>18</cp:revision>
  <dcterms:created xsi:type="dcterms:W3CDTF">2019-11-25T17:52:29Z</dcterms:created>
  <dcterms:modified xsi:type="dcterms:W3CDTF">2019-12-01T10:25:31Z</dcterms:modified>
</cp:coreProperties>
</file>